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15"/>
  </p:notesMasterIdLst>
  <p:sldIdLst>
    <p:sldId id="1053" r:id="rId2"/>
    <p:sldId id="340" r:id="rId3"/>
    <p:sldId id="1146" r:id="rId4"/>
    <p:sldId id="1148" r:id="rId5"/>
    <p:sldId id="1052" r:id="rId6"/>
    <p:sldId id="1139" r:id="rId7"/>
    <p:sldId id="341" r:id="rId8"/>
    <p:sldId id="262" r:id="rId9"/>
    <p:sldId id="297" r:id="rId10"/>
    <p:sldId id="1154" r:id="rId11"/>
    <p:sldId id="1140" r:id="rId12"/>
    <p:sldId id="1155" r:id="rId13"/>
    <p:sldId id="115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32210" autoAdjust="0"/>
  </p:normalViewPr>
  <p:slideViewPr>
    <p:cSldViewPr snapToGrid="0">
      <p:cViewPr varScale="1">
        <p:scale>
          <a:sx n="79" d="100"/>
          <a:sy n="79" d="100"/>
        </p:scale>
        <p:origin x="36"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C7043-156D-4C5C-8F52-B47366BD71BF}" type="datetimeFigureOut">
              <a:rPr lang="en-US" smtClean="0"/>
              <a:t>9/19/2023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FED8A-A23C-4D37-8E48-02B64DB73824}" type="slidenum">
              <a:rPr lang="en-US" smtClean="0"/>
              <a:t>‹#›</a:t>
            </a:fld>
            <a:endParaRPr lang="en-US" dirty="0"/>
          </a:p>
        </p:txBody>
      </p:sp>
    </p:spTree>
    <p:extLst>
      <p:ext uri="{BB962C8B-B14F-4D97-AF65-F5344CB8AC3E}">
        <p14:creationId xmlns:p14="http://schemas.microsoft.com/office/powerpoint/2010/main" val="278893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Objectives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Participants will know the characteristics of </a:t>
            </a:r>
            <a:r>
              <a:rPr lang="en-US" sz="1200" b="1" u="sng" kern="1200" dirty="0">
                <a:solidFill>
                  <a:schemeClr val="tx1"/>
                </a:solidFill>
                <a:effectLst/>
                <a:latin typeface="+mn-lt"/>
                <a:ea typeface="+mn-ea"/>
                <a:cs typeface="+mn-cs"/>
              </a:rPr>
              <a:t>perpetration-based and betrayal-based moral injury.</a:t>
            </a:r>
          </a:p>
          <a:p>
            <a:pPr lvl="0"/>
            <a:r>
              <a:rPr lang="en-US" sz="1200" kern="1200" dirty="0">
                <a:solidFill>
                  <a:schemeClr val="tx1"/>
                </a:solidFill>
                <a:effectLst/>
                <a:latin typeface="+mn-lt"/>
                <a:ea typeface="+mn-ea"/>
                <a:cs typeface="+mn-cs"/>
              </a:rPr>
              <a:t>Participants will know two approaches to healing individuals with moral injury. </a:t>
            </a:r>
          </a:p>
          <a:p>
            <a:pPr lvl="0"/>
            <a:r>
              <a:rPr lang="en-US" sz="1200" kern="1200" dirty="0">
                <a:solidFill>
                  <a:schemeClr val="tx1"/>
                </a:solidFill>
                <a:effectLst/>
                <a:latin typeface="+mn-lt"/>
                <a:ea typeface="+mn-ea"/>
                <a:cs typeface="+mn-cs"/>
              </a:rPr>
              <a:t>Participants will understand the overview of moral injury and bio-psychosocial interventions and treatment.</a:t>
            </a:r>
          </a:p>
          <a:p>
            <a:pPr lvl="0"/>
            <a:r>
              <a:rPr lang="en-US" sz="1200" kern="1200" dirty="0">
                <a:solidFill>
                  <a:schemeClr val="tx1"/>
                </a:solidFill>
                <a:effectLst/>
                <a:latin typeface="+mn-lt"/>
                <a:ea typeface="+mn-ea"/>
                <a:cs typeface="+mn-cs"/>
              </a:rPr>
              <a:t>Participants will know the difference between </a:t>
            </a:r>
            <a:r>
              <a:rPr lang="en-US" sz="1200" b="1" u="sng" kern="1200" dirty="0">
                <a:solidFill>
                  <a:schemeClr val="tx1"/>
                </a:solidFill>
                <a:effectLst/>
                <a:latin typeface="+mn-lt"/>
                <a:ea typeface="+mn-ea"/>
                <a:cs typeface="+mn-cs"/>
              </a:rPr>
              <a:t>PTSD, Traumatic Loss, and Moral Injury</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Become more </a:t>
            </a:r>
            <a:r>
              <a:rPr lang="en-US" sz="1200" b="1" u="sng" kern="1200" dirty="0">
                <a:solidFill>
                  <a:schemeClr val="tx1"/>
                </a:solidFill>
                <a:effectLst/>
                <a:latin typeface="+mn-lt"/>
                <a:ea typeface="+mn-ea"/>
                <a:cs typeface="+mn-cs"/>
              </a:rPr>
              <a:t>informed about moral injury studies</a:t>
            </a:r>
            <a:r>
              <a:rPr lang="en-US" sz="1200" kern="1200" dirty="0">
                <a:solidFill>
                  <a:schemeClr val="tx1"/>
                </a:solidFill>
                <a:effectLst/>
                <a:latin typeface="+mn-lt"/>
                <a:ea typeface="+mn-ea"/>
                <a:cs typeface="+mn-cs"/>
              </a:rPr>
              <a:t> previously completed and currently in process at FHCC.</a:t>
            </a:r>
          </a:p>
          <a:p>
            <a:pPr lvl="0"/>
            <a:r>
              <a:rPr lang="en-US" sz="1200" kern="1200" dirty="0">
                <a:solidFill>
                  <a:schemeClr val="tx1"/>
                </a:solidFill>
                <a:effectLst/>
                <a:latin typeface="+mn-lt"/>
                <a:ea typeface="+mn-ea"/>
                <a:cs typeface="+mn-cs"/>
              </a:rPr>
              <a:t>Learn from </a:t>
            </a:r>
            <a:r>
              <a:rPr lang="en-US" sz="1200" b="1" u="sng" kern="1200" dirty="0">
                <a:solidFill>
                  <a:schemeClr val="tx1"/>
                </a:solidFill>
                <a:effectLst/>
                <a:latin typeface="+mn-lt"/>
                <a:ea typeface="+mn-ea"/>
                <a:cs typeface="+mn-cs"/>
              </a:rPr>
              <a:t>Veterans about their experiences </a:t>
            </a:r>
            <a:r>
              <a:rPr lang="en-US" sz="1200" kern="1200" dirty="0">
                <a:solidFill>
                  <a:schemeClr val="tx1"/>
                </a:solidFill>
                <a:effectLst/>
                <a:latin typeface="+mn-lt"/>
                <a:ea typeface="+mn-ea"/>
                <a:cs typeface="+mn-cs"/>
              </a:rPr>
              <a:t>related to moral injury treatment. </a:t>
            </a:r>
          </a:p>
          <a:p>
            <a:endParaRPr lang="en-US" dirty="0"/>
          </a:p>
        </p:txBody>
      </p:sp>
      <p:sp>
        <p:nvSpPr>
          <p:cNvPr id="4" name="Slide Number Placeholder 3"/>
          <p:cNvSpPr>
            <a:spLocks noGrp="1"/>
          </p:cNvSpPr>
          <p:nvPr>
            <p:ph type="sldNum" sz="quarter" idx="10"/>
          </p:nvPr>
        </p:nvSpPr>
        <p:spPr/>
        <p:txBody>
          <a:bodyPr/>
          <a:lstStyle/>
          <a:p>
            <a:fld id="{44DFB294-A2A7-004C-8566-3C183363D429}" type="slidenum">
              <a:rPr lang="en-US" smtClean="0"/>
              <a:t>1</a:t>
            </a:fld>
            <a:endParaRPr lang="en-US" dirty="0"/>
          </a:p>
        </p:txBody>
      </p:sp>
    </p:spTree>
    <p:extLst>
      <p:ext uri="{BB962C8B-B14F-4D97-AF65-F5344CB8AC3E}">
        <p14:creationId xmlns:p14="http://schemas.microsoft.com/office/powerpoint/2010/main" val="264373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3063"/>
            <a:ext cx="5486400" cy="3086100"/>
          </a:xfrm>
        </p:spPr>
      </p:sp>
      <p:sp>
        <p:nvSpPr>
          <p:cNvPr id="3" name="Notes Placeholder 2"/>
          <p:cNvSpPr>
            <a:spLocks noGrp="1"/>
          </p:cNvSpPr>
          <p:nvPr>
            <p:ph type="body" idx="1"/>
          </p:nvPr>
        </p:nvSpPr>
        <p:spPr>
          <a:xfrm>
            <a:off x="685799" y="3665621"/>
            <a:ext cx="5827295" cy="5245767"/>
          </a:xfrm>
        </p:spPr>
        <p:txBody>
          <a:bodyPr/>
          <a:lstStyle/>
          <a:p>
            <a:r>
              <a:rPr lang="en-US" b="0" i="0" u="none" strike="noStrike" kern="1200" dirty="0">
                <a:solidFill>
                  <a:schemeClr val="tx1"/>
                </a:solidFill>
                <a:effectLst/>
              </a:rPr>
              <a:t>A. Actual/threatened </a:t>
            </a:r>
            <a:r>
              <a:rPr lang="en-US" b="1" i="0" u="none" strike="noStrike" kern="1200" dirty="0">
                <a:solidFill>
                  <a:schemeClr val="tx1"/>
                </a:solidFill>
                <a:effectLst/>
              </a:rPr>
              <a:t>death</a:t>
            </a:r>
            <a:r>
              <a:rPr lang="en-US" b="0" i="0" u="none" strike="noStrike" kern="1200" dirty="0">
                <a:solidFill>
                  <a:schemeClr val="tx1"/>
                </a:solidFill>
                <a:effectLst/>
              </a:rPr>
              <a:t>, </a:t>
            </a:r>
            <a:r>
              <a:rPr lang="en-US" b="1" i="0" u="none" strike="noStrike" kern="1200" dirty="0">
                <a:solidFill>
                  <a:schemeClr val="tx1"/>
                </a:solidFill>
                <a:effectLst/>
              </a:rPr>
              <a:t>serious injury</a:t>
            </a:r>
            <a:r>
              <a:rPr lang="en-US" b="0" i="0" u="none" strike="noStrike" kern="1200" dirty="0">
                <a:solidFill>
                  <a:schemeClr val="tx1"/>
                </a:solidFill>
                <a:effectLst/>
              </a:rPr>
              <a:t>, OR </a:t>
            </a:r>
            <a:r>
              <a:rPr lang="en-US" b="1" i="0" u="none" strike="noStrike" kern="1200" dirty="0">
                <a:solidFill>
                  <a:schemeClr val="tx1"/>
                </a:solidFill>
                <a:effectLst/>
              </a:rPr>
              <a:t>sexual violation</a:t>
            </a:r>
            <a:endParaRPr lang="en-US" b="0" i="0" u="none" strike="noStrike" kern="1200" dirty="0">
              <a:solidFill>
                <a:schemeClr val="tx1"/>
              </a:solidFill>
              <a:effectLst/>
            </a:endParaRPr>
          </a:p>
          <a:p>
            <a:pPr marL="171450" indent="-171450">
              <a:buFontTx/>
              <a:buChar char="-"/>
            </a:pPr>
            <a:r>
              <a:rPr lang="en-US" b="1" baseline="0" dirty="0">
                <a:effectLst/>
              </a:rPr>
              <a:t>Direct</a:t>
            </a:r>
            <a:r>
              <a:rPr lang="en-US" baseline="0" dirty="0">
                <a:effectLst/>
              </a:rPr>
              <a:t> experience or witnessing in person </a:t>
            </a:r>
            <a:r>
              <a:rPr lang="en-US" dirty="0">
                <a:effectLst/>
              </a:rPr>
              <a:t>as they occurred to others.</a:t>
            </a:r>
          </a:p>
          <a:p>
            <a:pPr marL="171450" indent="-171450">
              <a:buFontTx/>
              <a:buChar char="-"/>
            </a:pPr>
            <a:r>
              <a:rPr lang="en-US" b="1" dirty="0">
                <a:effectLst/>
              </a:rPr>
              <a:t>Learning</a:t>
            </a:r>
            <a:r>
              <a:rPr lang="en-US" dirty="0">
                <a:effectLst/>
              </a:rPr>
              <a:t> it occurred to a close relative or close friend, which was </a:t>
            </a:r>
            <a:r>
              <a:rPr lang="en-US" b="1" dirty="0">
                <a:effectLst/>
              </a:rPr>
              <a:t>violent or accidental</a:t>
            </a:r>
          </a:p>
          <a:p>
            <a:pPr marL="171450" indent="-171450">
              <a:buFontTx/>
              <a:buChar char="-"/>
            </a:pPr>
            <a:r>
              <a:rPr lang="en-US" dirty="0">
                <a:effectLst/>
              </a:rPr>
              <a:t>Experiencing </a:t>
            </a:r>
            <a:r>
              <a:rPr lang="en-US" b="1" dirty="0">
                <a:effectLst/>
              </a:rPr>
              <a:t>repeated or extreme exposure to aversive details </a:t>
            </a:r>
            <a:r>
              <a:rPr lang="en-US" dirty="0">
                <a:effectLst/>
              </a:rPr>
              <a:t>of the event(s) (</a:t>
            </a:r>
          </a:p>
          <a:p>
            <a:endParaRPr lang="en-US" dirty="0">
              <a:effectLst/>
            </a:endParaRPr>
          </a:p>
          <a:p>
            <a:r>
              <a:rPr lang="en-US" b="0" i="0" u="none" strike="noStrike" kern="1200" dirty="0">
                <a:solidFill>
                  <a:schemeClr val="tx1"/>
                </a:solidFill>
                <a:effectLst/>
              </a:rPr>
              <a:t>B. </a:t>
            </a:r>
            <a:r>
              <a:rPr lang="en-US" b="1" i="0" u="none" strike="noStrike" kern="1200" dirty="0">
                <a:solidFill>
                  <a:schemeClr val="tx1"/>
                </a:solidFill>
                <a:effectLst/>
              </a:rPr>
              <a:t>Intrusion-</a:t>
            </a:r>
            <a:r>
              <a:rPr lang="en-US" b="0" i="0" u="none" strike="noStrike" kern="1200" baseline="0" dirty="0">
                <a:solidFill>
                  <a:schemeClr val="tx1"/>
                </a:solidFill>
                <a:effectLst/>
              </a:rPr>
              <a:t> </a:t>
            </a:r>
            <a:r>
              <a:rPr lang="en-US" dirty="0">
                <a:effectLst/>
              </a:rPr>
              <a:t>Random/cued recurrent, distressing memories/</a:t>
            </a:r>
            <a:r>
              <a:rPr lang="en-US" baseline="0" dirty="0">
                <a:effectLst/>
              </a:rPr>
              <a:t> dreams,, flashbacks, i</a:t>
            </a:r>
            <a:r>
              <a:rPr lang="en-US" dirty="0">
                <a:effectLst/>
              </a:rPr>
              <a:t>ntense or prolonged distress at exposure to internal/external reminders</a:t>
            </a:r>
          </a:p>
          <a:p>
            <a:r>
              <a:rPr lang="en-US" dirty="0">
                <a:effectLst/>
              </a:rPr>
              <a:t>- Marked physiological reactions to reminders of the traumatic event(s).</a:t>
            </a:r>
          </a:p>
          <a:p>
            <a:endParaRPr lang="en-US" dirty="0">
              <a:effectLst/>
            </a:endParaRPr>
          </a:p>
          <a:p>
            <a:r>
              <a:rPr lang="en-US" b="0" i="0" u="none" strike="noStrike" kern="1200" dirty="0">
                <a:solidFill>
                  <a:schemeClr val="tx1"/>
                </a:solidFill>
                <a:effectLst/>
              </a:rPr>
              <a:t>C. </a:t>
            </a:r>
            <a:r>
              <a:rPr lang="en-US" b="1" i="0" u="none" strike="noStrike" kern="1200" dirty="0">
                <a:solidFill>
                  <a:schemeClr val="tx1"/>
                </a:solidFill>
                <a:effectLst/>
              </a:rPr>
              <a:t>Persistent avoidance </a:t>
            </a:r>
            <a:r>
              <a:rPr lang="en-US" b="0" i="0" u="none" strike="noStrike" kern="1200" dirty="0">
                <a:solidFill>
                  <a:schemeClr val="tx1"/>
                </a:solidFill>
                <a:effectLst/>
              </a:rPr>
              <a:t>of stimuli that</a:t>
            </a:r>
            <a:r>
              <a:rPr lang="en-US" b="0" i="0" u="none" strike="noStrike" kern="1200" baseline="0" dirty="0">
                <a:solidFill>
                  <a:schemeClr val="tx1"/>
                </a:solidFill>
                <a:effectLst/>
              </a:rPr>
              <a:t> arouse memories</a:t>
            </a:r>
            <a:r>
              <a:rPr lang="en-US" b="0" i="0" u="none" strike="noStrike" kern="1200" dirty="0">
                <a:solidFill>
                  <a:schemeClr val="tx1"/>
                </a:solidFill>
                <a:effectLst/>
              </a:rPr>
              <a:t> (began after event(s)-</a:t>
            </a:r>
            <a:r>
              <a:rPr lang="en-US" b="0" i="0" u="none" strike="noStrike" kern="1200" baseline="0" dirty="0">
                <a:solidFill>
                  <a:schemeClr val="tx1"/>
                </a:solidFill>
                <a:effectLst/>
              </a:rPr>
              <a:t> </a:t>
            </a:r>
            <a:r>
              <a:rPr lang="en-US" b="0" i="0" u="none" strike="noStrike" kern="1200" dirty="0">
                <a:solidFill>
                  <a:schemeClr val="tx1"/>
                </a:solidFill>
                <a:effectLst/>
              </a:rPr>
              <a:t>efforts to avoid one or both --- i</a:t>
            </a:r>
            <a:r>
              <a:rPr lang="en-US" dirty="0">
                <a:effectLst/>
              </a:rPr>
              <a:t>nternal reminders (thoughts, feelings, or physical sensations) and/or</a:t>
            </a:r>
            <a:r>
              <a:rPr lang="en-US" baseline="0" dirty="0">
                <a:effectLst/>
              </a:rPr>
              <a:t> </a:t>
            </a:r>
          </a:p>
          <a:p>
            <a:pPr marL="171450" indent="-171450">
              <a:buFontTx/>
              <a:buChar char="-"/>
            </a:pPr>
            <a:r>
              <a:rPr lang="en-US" baseline="0" dirty="0">
                <a:effectLst/>
              </a:rPr>
              <a:t>E</a:t>
            </a:r>
            <a:r>
              <a:rPr lang="en-US" dirty="0">
                <a:effectLst/>
              </a:rPr>
              <a:t>xternal reminders (ppl, places, convs, activities, objects, situations)</a:t>
            </a:r>
          </a:p>
          <a:p>
            <a:pPr marL="171450" indent="-171450">
              <a:buFontTx/>
              <a:buChar char="-"/>
            </a:pPr>
            <a:endParaRPr lang="en-US" dirty="0">
              <a:effectLst/>
            </a:endParaRPr>
          </a:p>
          <a:p>
            <a:r>
              <a:rPr lang="en-US" b="0" i="0" u="none" strike="noStrike" kern="1200" dirty="0">
                <a:solidFill>
                  <a:schemeClr val="tx1"/>
                </a:solidFill>
                <a:effectLst/>
              </a:rPr>
              <a:t>D. </a:t>
            </a:r>
            <a:r>
              <a:rPr lang="en-US" b="1" i="0" u="none" strike="noStrike" kern="1200" dirty="0">
                <a:solidFill>
                  <a:schemeClr val="tx1"/>
                </a:solidFill>
                <a:effectLst/>
              </a:rPr>
              <a:t>Negative alterations in cognitions and mood </a:t>
            </a:r>
            <a:r>
              <a:rPr lang="en-US" b="0" i="0" u="none" strike="noStrike" kern="1200" dirty="0">
                <a:solidFill>
                  <a:schemeClr val="tx1"/>
                </a:solidFill>
                <a:effectLst/>
              </a:rPr>
              <a:t>(began or worsened after event(s)</a:t>
            </a:r>
          </a:p>
          <a:p>
            <a:pPr marL="171450" indent="-171450">
              <a:buFontTx/>
              <a:buChar char="-"/>
            </a:pPr>
            <a:r>
              <a:rPr lang="en-US" dirty="0">
                <a:effectLst/>
              </a:rPr>
              <a:t>Can’t remember an important aspect of the event(s)</a:t>
            </a:r>
          </a:p>
          <a:p>
            <a:r>
              <a:rPr lang="en-US" dirty="0">
                <a:effectLst/>
              </a:rPr>
              <a:t>-</a:t>
            </a:r>
            <a:r>
              <a:rPr lang="en-US" baseline="0" dirty="0">
                <a:effectLst/>
              </a:rPr>
              <a:t>  </a:t>
            </a:r>
            <a:r>
              <a:rPr lang="en-US" dirty="0">
                <a:effectLst/>
              </a:rPr>
              <a:t>Persistent and exaggerated negative expectations about one’s self, others, or the world.</a:t>
            </a:r>
          </a:p>
          <a:p>
            <a:r>
              <a:rPr lang="en-US" dirty="0">
                <a:effectLst/>
              </a:rPr>
              <a:t>-</a:t>
            </a:r>
            <a:r>
              <a:rPr lang="en-US" baseline="0" dirty="0">
                <a:effectLst/>
              </a:rPr>
              <a:t> </a:t>
            </a:r>
            <a:r>
              <a:rPr lang="en-US" dirty="0">
                <a:effectLst/>
              </a:rPr>
              <a:t>Persistent distorted blame of self/</a:t>
            </a:r>
            <a:r>
              <a:rPr lang="en-US" baseline="0" dirty="0">
                <a:effectLst/>
              </a:rPr>
              <a:t> </a:t>
            </a:r>
            <a:r>
              <a:rPr lang="en-US" dirty="0">
                <a:effectLst/>
              </a:rPr>
              <a:t>others about the cause or consequences of event(s).</a:t>
            </a:r>
          </a:p>
          <a:p>
            <a:r>
              <a:rPr lang="en-US" dirty="0">
                <a:effectLst/>
              </a:rPr>
              <a:t>-</a:t>
            </a:r>
            <a:r>
              <a:rPr lang="en-US" baseline="0" dirty="0">
                <a:effectLst/>
              </a:rPr>
              <a:t> </a:t>
            </a:r>
            <a:r>
              <a:rPr lang="en-US" dirty="0">
                <a:effectLst/>
              </a:rPr>
              <a:t>Pervasive negative emotional state (for example, fear, horror, anger, guilt, or shame).</a:t>
            </a:r>
          </a:p>
          <a:p>
            <a:r>
              <a:rPr lang="en-US" dirty="0">
                <a:effectLst/>
              </a:rPr>
              <a:t>-</a:t>
            </a:r>
            <a:r>
              <a:rPr lang="en-US" baseline="0" dirty="0">
                <a:effectLst/>
              </a:rPr>
              <a:t> </a:t>
            </a:r>
            <a:r>
              <a:rPr lang="en-US" dirty="0">
                <a:effectLst/>
              </a:rPr>
              <a:t>Markedly diminished interest or participation in significant activities.</a:t>
            </a:r>
          </a:p>
          <a:p>
            <a:r>
              <a:rPr lang="en-US" dirty="0">
                <a:effectLst/>
              </a:rPr>
              <a:t>-</a:t>
            </a:r>
            <a:r>
              <a:rPr lang="en-US" baseline="0" dirty="0">
                <a:effectLst/>
              </a:rPr>
              <a:t> </a:t>
            </a:r>
            <a:r>
              <a:rPr lang="en-US" dirty="0">
                <a:effectLst/>
              </a:rPr>
              <a:t>Feeling detachment or estrangement from others.</a:t>
            </a:r>
          </a:p>
          <a:p>
            <a:r>
              <a:rPr lang="en-US" dirty="0">
                <a:effectLst/>
              </a:rPr>
              <a:t>-</a:t>
            </a:r>
            <a:r>
              <a:rPr lang="en-US" baseline="0" dirty="0">
                <a:effectLst/>
              </a:rPr>
              <a:t> </a:t>
            </a:r>
            <a:r>
              <a:rPr lang="en-US" dirty="0">
                <a:effectLst/>
              </a:rPr>
              <a:t>Persistent inability to experience positive emotions (e.g., unable to have loving feelings, psychic numbing).</a:t>
            </a:r>
          </a:p>
          <a:p>
            <a:endParaRPr lang="en-US" dirty="0">
              <a:effectLst/>
            </a:endParaRPr>
          </a:p>
          <a:p>
            <a:r>
              <a:rPr lang="en-US" b="0" i="0" u="none" strike="noStrike" kern="1200" dirty="0">
                <a:solidFill>
                  <a:schemeClr val="tx1"/>
                </a:solidFill>
                <a:effectLst/>
              </a:rPr>
              <a:t>E. </a:t>
            </a:r>
            <a:r>
              <a:rPr lang="en-US" b="1" i="0" u="none" strike="noStrike" kern="1200" dirty="0">
                <a:solidFill>
                  <a:schemeClr val="tx1"/>
                </a:solidFill>
                <a:effectLst/>
              </a:rPr>
              <a:t>Alterations in arousal and reactivity</a:t>
            </a:r>
            <a:r>
              <a:rPr lang="mr-IN" b="0" i="0" u="none" strike="noStrike" kern="1200" dirty="0">
                <a:solidFill>
                  <a:schemeClr val="tx1"/>
                </a:solidFill>
                <a:effectLst/>
              </a:rPr>
              <a:t>…</a:t>
            </a:r>
            <a:r>
              <a:rPr lang="en-US" b="0" i="0" u="none" strike="noStrike" kern="1200" dirty="0">
                <a:solidFill>
                  <a:schemeClr val="tx1"/>
                </a:solidFill>
                <a:effectLst/>
              </a:rPr>
              <a:t> </a:t>
            </a:r>
            <a:r>
              <a:rPr lang="en-US" b="1" i="0" u="none" strike="noStrike" kern="1200" dirty="0">
                <a:solidFill>
                  <a:schemeClr val="tx1"/>
                </a:solidFill>
                <a:effectLst/>
              </a:rPr>
              <a:t>began or worsened after </a:t>
            </a:r>
            <a:r>
              <a:rPr lang="en-US" b="0" i="0" u="none" strike="noStrike" kern="1200" dirty="0">
                <a:solidFill>
                  <a:schemeClr val="tx1"/>
                </a:solidFill>
                <a:effectLst/>
              </a:rPr>
              <a:t>event(s)</a:t>
            </a:r>
            <a:r>
              <a:rPr lang="mr-IN" b="0" i="0" u="none" strike="noStrike" kern="1200" dirty="0">
                <a:solidFill>
                  <a:schemeClr val="tx1"/>
                </a:solidFill>
                <a:effectLst/>
              </a:rPr>
              <a:t>–</a:t>
            </a:r>
            <a:r>
              <a:rPr lang="en-US" b="0" i="0" u="none" strike="noStrike" kern="1200" baseline="0" dirty="0">
                <a:solidFill>
                  <a:schemeClr val="tx1"/>
                </a:solidFill>
                <a:effectLst/>
              </a:rPr>
              <a:t> </a:t>
            </a:r>
            <a:r>
              <a:rPr lang="en-US" dirty="0">
                <a:effectLst/>
              </a:rPr>
              <a:t>irritability</a:t>
            </a:r>
            <a:r>
              <a:rPr lang="en-US" baseline="0" dirty="0">
                <a:effectLst/>
              </a:rPr>
              <a:t>/aggressive bx, r</a:t>
            </a:r>
            <a:r>
              <a:rPr lang="en-US" dirty="0">
                <a:effectLst/>
              </a:rPr>
              <a:t>eckless or self-destructive behavior.</a:t>
            </a:r>
          </a:p>
          <a:p>
            <a:r>
              <a:rPr lang="en-US" dirty="0">
                <a:effectLst/>
              </a:rPr>
              <a:t>-</a:t>
            </a:r>
            <a:r>
              <a:rPr lang="en-US" baseline="0" dirty="0">
                <a:effectLst/>
              </a:rPr>
              <a:t> </a:t>
            </a:r>
            <a:r>
              <a:rPr lang="en-US" dirty="0">
                <a:effectLst/>
              </a:rPr>
              <a:t>Hypervigilance,</a:t>
            </a:r>
            <a:r>
              <a:rPr lang="en-US" baseline="0" dirty="0">
                <a:effectLst/>
              </a:rPr>
              <a:t> </a:t>
            </a:r>
            <a:r>
              <a:rPr lang="en-US" dirty="0">
                <a:effectLst/>
              </a:rPr>
              <a:t>Exaggerated startle response.</a:t>
            </a:r>
          </a:p>
          <a:p>
            <a:r>
              <a:rPr lang="en-US" dirty="0">
                <a:effectLst/>
              </a:rPr>
              <a:t>-</a:t>
            </a:r>
            <a:r>
              <a:rPr lang="en-US" baseline="0" dirty="0">
                <a:effectLst/>
              </a:rPr>
              <a:t> </a:t>
            </a:r>
            <a:r>
              <a:rPr lang="en-US" dirty="0">
                <a:effectLst/>
              </a:rPr>
              <a:t>Problems with concentration,</a:t>
            </a:r>
            <a:r>
              <a:rPr lang="en-US" baseline="0" dirty="0">
                <a:effectLst/>
              </a:rPr>
              <a:t> </a:t>
            </a:r>
            <a:r>
              <a:rPr lang="en-US" dirty="0">
                <a:effectLst/>
              </a:rPr>
              <a:t>Sleep disturbance </a:t>
            </a: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44DFB294-A2A7-004C-8566-3C183363D429}" type="slidenum">
              <a:rPr lang="en-US" smtClean="0"/>
              <a:t>2</a:t>
            </a:fld>
            <a:endParaRPr lang="en-US" dirty="0"/>
          </a:p>
        </p:txBody>
      </p:sp>
    </p:spTree>
    <p:extLst>
      <p:ext uri="{BB962C8B-B14F-4D97-AF65-F5344CB8AC3E}">
        <p14:creationId xmlns:p14="http://schemas.microsoft.com/office/powerpoint/2010/main" val="36980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27 years ago Client worked on overrun and shooting friends in the night</a:t>
            </a:r>
          </a:p>
          <a:p>
            <a:pPr marL="228600" indent="-228600">
              <a:buAutoNum type="arabicPeriod" startAt="2"/>
            </a:pPr>
            <a:r>
              <a:rPr lang="en-US" dirty="0"/>
              <a:t>25 years ago Client worked on stomping a civilian to death….. He later suicided by friend who gave him OD….</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dirty="0"/>
              <a:t>20 years ago a Sgt. Major told she had participated in Party that was extreme…. Depression, condemnation and later suicide</a:t>
            </a:r>
          </a:p>
          <a:p>
            <a:pPr marL="228600" indent="-228600">
              <a:buAutoNum type="arabicPeriod" startAt="4"/>
            </a:pPr>
            <a:r>
              <a:rPr lang="en-US" dirty="0"/>
              <a:t>Vet who was beaten, tortured, raped in Long Bin began tx and after 18 years of individual tx is </a:t>
            </a:r>
            <a:r>
              <a:rPr lang="en-US" b="1" u="sng" dirty="0"/>
              <a:t>now in a group.</a:t>
            </a:r>
          </a:p>
          <a:p>
            <a:pPr marL="228600" indent="-228600">
              <a:buAutoNum type="arabicPeriod" startAt="5"/>
            </a:pPr>
            <a:r>
              <a:rPr lang="en-US" dirty="0"/>
              <a:t>SDTU Vet x 2 </a:t>
            </a:r>
            <a:r>
              <a:rPr lang="en-US" b="1" u="sng" dirty="0"/>
              <a:t>hit wife and killed her </a:t>
            </a:r>
            <a:r>
              <a:rPr lang="en-US" dirty="0"/>
              <a:t>and is locked up for life</a:t>
            </a:r>
          </a:p>
          <a:p>
            <a:pPr marL="0" indent="0">
              <a:buNone/>
            </a:pPr>
            <a:r>
              <a:rPr lang="en-US" dirty="0"/>
              <a:t>6.   Vet with abuse, TBI, and tormented by wife hung himself.  TX session then with family.</a:t>
            </a:r>
          </a:p>
          <a:p>
            <a:pPr marL="228600" indent="-228600">
              <a:buAutoNum type="arabicPeriod" startAt="8"/>
            </a:pPr>
            <a:r>
              <a:rPr lang="en-US" dirty="0"/>
              <a:t>Battle of Di Do and </a:t>
            </a:r>
            <a:r>
              <a:rPr lang="en-US" b="1" u="sng" dirty="0"/>
              <a:t>killed enemy with shovel</a:t>
            </a:r>
            <a:r>
              <a:rPr lang="en-US" dirty="0"/>
              <a:t>.  Officer and Ph.D. bit up wife and now locked up.</a:t>
            </a:r>
          </a:p>
          <a:p>
            <a:pPr marL="228600" indent="-228600">
              <a:buAutoNum type="arabicPeriod" startAt="9"/>
            </a:pPr>
            <a:r>
              <a:rPr lang="en-US" dirty="0"/>
              <a:t>Blacks rape white GI and Blacks raped by whites.</a:t>
            </a:r>
          </a:p>
          <a:p>
            <a:pPr marL="0" indent="0">
              <a:buNone/>
            </a:pPr>
            <a:r>
              <a:rPr lang="en-US" dirty="0"/>
              <a:t>10.  Vet with cognitive disorder…..fund out he was in Ashau Valley of death as machine gunner</a:t>
            </a:r>
          </a:p>
        </p:txBody>
      </p:sp>
      <p:sp>
        <p:nvSpPr>
          <p:cNvPr id="4" name="Slide Number Placeholder 3"/>
          <p:cNvSpPr>
            <a:spLocks noGrp="1"/>
          </p:cNvSpPr>
          <p:nvPr>
            <p:ph type="sldNum" sz="quarter" idx="5"/>
          </p:nvPr>
        </p:nvSpPr>
        <p:spPr/>
        <p:txBody>
          <a:bodyPr/>
          <a:lstStyle/>
          <a:p>
            <a:fld id="{44DFB294-A2A7-004C-8566-3C183363D429}" type="slidenum">
              <a:rPr lang="en-US" smtClean="0"/>
              <a:t>5</a:t>
            </a:fld>
            <a:endParaRPr lang="en-US" dirty="0"/>
          </a:p>
        </p:txBody>
      </p:sp>
    </p:spTree>
    <p:extLst>
      <p:ext uri="{BB962C8B-B14F-4D97-AF65-F5344CB8AC3E}">
        <p14:creationId xmlns:p14="http://schemas.microsoft.com/office/powerpoint/2010/main" val="114991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FB294-A2A7-004C-8566-3C183363D429}" type="slidenum">
              <a:rPr lang="en-US" smtClean="0"/>
              <a:t>6</a:t>
            </a:fld>
            <a:endParaRPr lang="en-US" dirty="0"/>
          </a:p>
        </p:txBody>
      </p:sp>
    </p:spTree>
    <p:extLst>
      <p:ext uri="{BB962C8B-B14F-4D97-AF65-F5344CB8AC3E}">
        <p14:creationId xmlns:p14="http://schemas.microsoft.com/office/powerpoint/2010/main" val="275067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Vital Importance of Research:  ISTSS, APA, APA Technology</a:t>
            </a:r>
          </a:p>
          <a:p>
            <a:pPr marL="228600" indent="-228600">
              <a:buAutoNum type="arabicPeriod"/>
            </a:pPr>
            <a:r>
              <a:rPr lang="en-US" dirty="0"/>
              <a:t>Grant Funded Research Lab</a:t>
            </a:r>
          </a:p>
          <a:p>
            <a:pPr marL="0" indent="0">
              <a:buNone/>
            </a:pPr>
            <a:r>
              <a:rPr lang="en-US" dirty="0"/>
              <a:t>6 Medium Grants and 3 current submissions: 2 medium and one l large NIMH Grant</a:t>
            </a:r>
          </a:p>
          <a:p>
            <a:pPr marL="0" indent="0">
              <a:buNone/>
            </a:pPr>
            <a:endParaRPr lang="en-US" dirty="0"/>
          </a:p>
          <a:p>
            <a:pPr marL="228600" indent="-228600">
              <a:buAutoNum type="alphaLcPeriod"/>
            </a:pPr>
            <a:r>
              <a:rPr lang="en-US" dirty="0"/>
              <a:t>2 </a:t>
            </a:r>
            <a:r>
              <a:rPr lang="en-US" dirty="0" err="1"/>
              <a:t>eyetracking</a:t>
            </a:r>
            <a:r>
              <a:rPr lang="en-US" dirty="0"/>
              <a:t> studies, one marriage study and 3 Moral Injury studies</a:t>
            </a:r>
          </a:p>
          <a:p>
            <a:pPr marL="228600" indent="-228600">
              <a:buAutoNum type="alphaLcPeriod" startAt="2"/>
            </a:pPr>
            <a:r>
              <a:rPr lang="en-US" dirty="0"/>
              <a:t>1 </a:t>
            </a:r>
            <a:r>
              <a:rPr lang="en-US" dirty="0" err="1"/>
              <a:t>eyetracking</a:t>
            </a:r>
            <a:r>
              <a:rPr lang="en-US" dirty="0"/>
              <a:t>, 4 TBI, 2 neuroscience, 1 treatment</a:t>
            </a:r>
          </a:p>
          <a:p>
            <a:pPr marL="228600" indent="-228600">
              <a:buAutoNum type="alphaLcPeriod" startAt="3"/>
            </a:pPr>
            <a:r>
              <a:rPr lang="en-US" dirty="0"/>
              <a:t>1 Psycho education, 2 Treatment, 1 Marriage, 2 neuroscience</a:t>
            </a:r>
          </a:p>
          <a:p>
            <a:pPr marL="0" indent="0">
              <a:buNone/>
            </a:pPr>
            <a:r>
              <a:rPr lang="en-US" dirty="0"/>
              <a:t>d.   1 Biochemical, 3 treatment</a:t>
            </a:r>
          </a:p>
          <a:p>
            <a:pPr marL="228600" indent="-228600">
              <a:buAutoNum type="alphaLcPeriod" startAt="2"/>
            </a:pPr>
            <a:endParaRPr lang="en-US" dirty="0"/>
          </a:p>
          <a:p>
            <a:pPr marL="228600" indent="-228600">
              <a:buAutoNum type="alphaLcPeriod" startAt="2"/>
            </a:pPr>
            <a:endParaRPr lang="en-US" dirty="0"/>
          </a:p>
        </p:txBody>
      </p:sp>
      <p:sp>
        <p:nvSpPr>
          <p:cNvPr id="4" name="Slide Number Placeholder 3"/>
          <p:cNvSpPr>
            <a:spLocks noGrp="1"/>
          </p:cNvSpPr>
          <p:nvPr>
            <p:ph type="sldNum" sz="quarter" idx="5"/>
          </p:nvPr>
        </p:nvSpPr>
        <p:spPr/>
        <p:txBody>
          <a:bodyPr/>
          <a:lstStyle/>
          <a:p>
            <a:fld id="{44DFB294-A2A7-004C-8566-3C183363D429}" type="slidenum">
              <a:rPr lang="en-US" smtClean="0"/>
              <a:t>7</a:t>
            </a:fld>
            <a:endParaRPr lang="en-US" dirty="0"/>
          </a:p>
        </p:txBody>
      </p:sp>
    </p:spTree>
    <p:extLst>
      <p:ext uri="{BB962C8B-B14F-4D97-AF65-F5344CB8AC3E}">
        <p14:creationId xmlns:p14="http://schemas.microsoft.com/office/powerpoint/2010/main" val="306298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3C449CBA-F4D9-453E-96D1-C3E7CA6B32C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Arial" panose="020B0604020202020204" pitchFamily="34"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Arial" panose="020B0604020202020204" pitchFamily="34"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Arial" panose="020B0604020202020204" pitchFamily="34"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Arial" panose="020B0604020202020204" pitchFamily="34"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Arial" panose="020B0604020202020204" pitchFamily="34" charset="0"/>
              </a:defRPr>
            </a:lvl9pPr>
          </a:lstStyle>
          <a:p>
            <a:pPr eaLnBrk="1"/>
            <a:fld id="{FF48D24B-C2FC-45C5-9813-26EDFED197B9}" type="slidenum">
              <a:rPr lang="en-US" altLang="en-US">
                <a:solidFill>
                  <a:srgbClr val="000000"/>
                </a:solidFill>
                <a:latin typeface="Times New Roman" panose="02020603050405020304" pitchFamily="18" charset="0"/>
                <a:cs typeface="DejaVu Sans" charset="0"/>
              </a:rPr>
              <a:pPr eaLnBrk="1"/>
              <a:t>8</a:t>
            </a:fld>
            <a:endParaRPr lang="en-US" altLang="en-US" dirty="0">
              <a:solidFill>
                <a:srgbClr val="000000"/>
              </a:solidFill>
              <a:latin typeface="Times New Roman" panose="02020603050405020304" pitchFamily="18" charset="0"/>
              <a:cs typeface="DejaVu Sans" charset="0"/>
            </a:endParaRPr>
          </a:p>
        </p:txBody>
      </p:sp>
      <p:sp>
        <p:nvSpPr>
          <p:cNvPr id="23555" name="Rectangle 1">
            <a:extLst>
              <a:ext uri="{FF2B5EF4-FFF2-40B4-BE49-F238E27FC236}">
                <a16:creationId xmlns:a16="http://schemas.microsoft.com/office/drawing/2014/main" id="{17A8319E-2F9E-4B76-B888-463EF2BA1461}"/>
              </a:ext>
            </a:extLst>
          </p:cNvPr>
          <p:cNvSpPr txBox="1">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23556" name="Rectangle 2">
            <a:extLst>
              <a:ext uri="{FF2B5EF4-FFF2-40B4-BE49-F238E27FC236}">
                <a16:creationId xmlns:a16="http://schemas.microsoft.com/office/drawing/2014/main" id="{6B2566B7-B9D6-4DB7-AF3C-87AC3F737321}"/>
              </a:ext>
            </a:extLst>
          </p:cNvPr>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better look at the eye tracking task.</a:t>
            </a:r>
          </a:p>
          <a:p>
            <a:endParaRPr lang="en-US" dirty="0"/>
          </a:p>
          <a:p>
            <a:r>
              <a:rPr lang="en-US" baseline="0" dirty="0"/>
              <a:t>Eye tracker (left corner) </a:t>
            </a:r>
            <a:r>
              <a:rPr lang="en-US" sz="1200" dirty="0"/>
              <a:t>Non-invasive,</a:t>
            </a:r>
            <a:r>
              <a:rPr lang="en-US" sz="1200" baseline="0" dirty="0"/>
              <a:t> with 2 PCs (data collection, stimuli presentation)</a:t>
            </a:r>
            <a:endParaRPr lang="en-US" sz="12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a:t>Sit comfortably at a certain distance from the display screen.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a:t>Head support with desktop mount eye tracking camera, set right below display screen and adjusted as needed to correctly align with the eyes within the standard distance. </a:t>
            </a:r>
            <a:endParaRPr lang="en-US" sz="1200" baseline="0" dirty="0"/>
          </a:p>
          <a:p>
            <a:pPr marL="171450" indent="-171450">
              <a:buFont typeface="Arial" charset="0"/>
              <a:buChar char="•"/>
            </a:pPr>
            <a:r>
              <a:rPr lang="en-US" sz="1200" dirty="0"/>
              <a:t>Dominant eye was selected and camera recorded eye movements in monocular tracking mode. This ensured data was more accurate and also avoids the bias of looking at the image with two eyes.  </a:t>
            </a:r>
          </a:p>
          <a:p>
            <a:pPr marL="171450" indent="-171450">
              <a:buFont typeface="Arial" charset="0"/>
              <a:buChar char="•"/>
            </a:pPr>
            <a:r>
              <a:rPr lang="en-US" sz="1200" dirty="0"/>
              <a:t>Collected data- measures of fixation and dwell time to interest areas and non-interest areas across all trials.</a:t>
            </a:r>
          </a:p>
          <a:p>
            <a:pPr marL="171450" indent="-171450">
              <a:buFont typeface="Arial" charset="0"/>
              <a:buChar char="•"/>
            </a:pPr>
            <a:endParaRPr lang="en-US" dirty="0"/>
          </a:p>
          <a:p>
            <a:pPr marL="0" indent="0">
              <a:buFontTx/>
              <a:buNone/>
            </a:pPr>
            <a:r>
              <a:rPr lang="en-US" sz="1200" b="1" kern="1200" dirty="0">
                <a:solidFill>
                  <a:schemeClr val="tx1"/>
                </a:solidFill>
              </a:rPr>
              <a:t>International Affective</a:t>
            </a:r>
            <a:r>
              <a:rPr lang="en-US" sz="1200" b="1" kern="1200" baseline="0" dirty="0">
                <a:solidFill>
                  <a:schemeClr val="tx1"/>
                </a:solidFill>
              </a:rPr>
              <a:t> Picture System</a:t>
            </a:r>
            <a:r>
              <a:rPr lang="en-US" sz="1200" b="1" kern="1200" dirty="0">
                <a:solidFill>
                  <a:schemeClr val="tx1"/>
                </a:solidFill>
              </a:rPr>
              <a:t> (IAPS) </a:t>
            </a:r>
            <a:r>
              <a:rPr lang="en-US" sz="1200" kern="1200" dirty="0">
                <a:solidFill>
                  <a:schemeClr val="tx1"/>
                </a:solidFill>
              </a:rPr>
              <a:t>(U.</a:t>
            </a:r>
            <a:r>
              <a:rPr lang="en-US" sz="1200" kern="1200" baseline="0" dirty="0">
                <a:solidFill>
                  <a:schemeClr val="tx1"/>
                </a:solidFill>
              </a:rPr>
              <a:t> of Florida </a:t>
            </a:r>
            <a:r>
              <a:rPr lang="en-US" sz="1200" kern="1200" dirty="0">
                <a:solidFill>
                  <a:schemeClr val="tx1"/>
                </a:solidFill>
                <a:effectLst/>
              </a:rPr>
              <a:t> Ctr for Emotion &amp; Attn)</a:t>
            </a:r>
          </a:p>
          <a:p>
            <a:pPr marL="171450" indent="-171450">
              <a:buFont typeface="Arial" charset="0"/>
              <a:buChar char="•"/>
            </a:pPr>
            <a:r>
              <a:rPr lang="en-US" sz="1200" dirty="0"/>
              <a:t>SET of ~1000  s</a:t>
            </a:r>
            <a:r>
              <a:rPr lang="en-US" sz="1200" kern="1200" dirty="0">
                <a:solidFill>
                  <a:schemeClr val="tx1"/>
                </a:solidFill>
                <a:effectLst/>
              </a:rPr>
              <a:t>tandardized, emotionally-evocative, color pictures that’s been widely used as stimuli in studies of emotion and attention. Pics range from </a:t>
            </a:r>
            <a:r>
              <a:rPr lang="en-US" sz="1200" b="1" kern="1200" dirty="0">
                <a:solidFill>
                  <a:schemeClr val="tx1"/>
                </a:solidFill>
              </a:rPr>
              <a:t>everyday objects</a:t>
            </a:r>
            <a:r>
              <a:rPr lang="en-US" sz="1200" dirty="0"/>
              <a:t>/</a:t>
            </a:r>
            <a:r>
              <a:rPr lang="en-US" sz="1200" kern="1200" dirty="0">
                <a:solidFill>
                  <a:schemeClr val="tx1"/>
                </a:solidFill>
              </a:rPr>
              <a:t>scene/landscapes − to </a:t>
            </a:r>
            <a:r>
              <a:rPr lang="en-US" sz="1200" b="1" kern="1200" dirty="0">
                <a:solidFill>
                  <a:schemeClr val="tx1"/>
                </a:solidFill>
              </a:rPr>
              <a:t>very are or exciting scenes</a:t>
            </a:r>
            <a:r>
              <a:rPr lang="en-US" sz="1200" kern="1200" dirty="0">
                <a:solidFill>
                  <a:schemeClr val="tx1"/>
                </a:solidFill>
              </a:rPr>
              <a:t> (eg mutilated bodies, erotic nudes)</a:t>
            </a:r>
          </a:p>
          <a:p>
            <a:pPr marL="171450" indent="-171450">
              <a:buFont typeface="Arial" charset="0"/>
              <a:buChar char="•"/>
            </a:pPr>
            <a:r>
              <a:rPr lang="en-US" sz="1200" dirty="0"/>
              <a:t>Images in general are intended to evoke emotions of pleasure/ arousal/ dominance,</a:t>
            </a:r>
            <a:r>
              <a:rPr lang="en-US" sz="1200" baseline="0" dirty="0"/>
              <a:t> with affective</a:t>
            </a:r>
            <a:r>
              <a:rPr lang="en-US" sz="1200" dirty="0"/>
              <a:t> ratings of positive, negative, or neutral </a:t>
            </a:r>
          </a:p>
          <a:p>
            <a:pPr marL="171450" indent="-171450">
              <a:buFont typeface="Arial" charset="0"/>
              <a:buChar char="•"/>
            </a:pPr>
            <a:r>
              <a:rPr lang="en-US" sz="1200" dirty="0"/>
              <a:t>30 neutral non-threatening images were purposefully selected to ensure there was no obvious display of threat or trauma-related stimuli (i.e., people, infants/children, animals, vehicles). </a:t>
            </a:r>
          </a:p>
          <a:p>
            <a:pPr marL="628650" lvl="1" indent="-171450">
              <a:buFont typeface="Arial" charset="0"/>
              <a:buChar char="•"/>
            </a:pPr>
            <a:r>
              <a:rPr lang="en-US" sz="1200" dirty="0"/>
              <a:t>Also wanted to reduce the chance of any confounding PTSD-related responses (i.e., flashbacks) that could influence the results.</a:t>
            </a:r>
          </a:p>
          <a:p>
            <a:pPr marL="171450" indent="-171450">
              <a:buFont typeface="Arial" charset="0"/>
              <a:buChar char="•"/>
            </a:pPr>
            <a:r>
              <a:rPr lang="en-US" sz="1200" dirty="0"/>
              <a:t>Images assumed ambiguous since there was no real threat present in the scene BUT there it was possible that the veteran could still perceive a threat (e.g., foggy meadow). </a:t>
            </a:r>
          </a:p>
          <a:p>
            <a:pPr marL="171450" indent="-171450">
              <a:buFont typeface="Arial" charset="0"/>
              <a:buChar char="•"/>
            </a:pPr>
            <a:r>
              <a:rPr lang="en-US" sz="1200" dirty="0"/>
              <a:t>Stimulating pictures = possible elements of a combat setting (e.g., beach with palm trees, seaside with mountain ridges, foggy meadow) vs </a:t>
            </a:r>
            <a:r>
              <a:rPr lang="en-US" sz="1200" b="1" dirty="0"/>
              <a:t>non-stimulating</a:t>
            </a:r>
            <a:r>
              <a:rPr lang="en-US" sz="1200" dirty="0"/>
              <a:t> = everyday elements of nature (e.g., lake view with flowers, tree leaves). </a:t>
            </a:r>
          </a:p>
          <a:p>
            <a:pPr marL="171450" indent="-171450">
              <a:buFont typeface="Arial" charset="0"/>
              <a:buChar char="•"/>
            </a:pPr>
            <a:r>
              <a:rPr lang="en-US" sz="1200" dirty="0"/>
              <a:t>images were presented serially in an alternating order such that the first image was non-stimulating followed by an image of stimulating elements, and so forth. </a:t>
            </a:r>
          </a:p>
          <a:p>
            <a:endParaRPr lang="en-US" dirty="0"/>
          </a:p>
          <a:p>
            <a:r>
              <a:rPr lang="en-US" dirty="0"/>
              <a:t>NOTE: The top two pictures show the interest areas selected on the idea that </a:t>
            </a:r>
            <a:r>
              <a:rPr lang="en-US" b="1" dirty="0"/>
              <a:t>there’s SOME resemblance to real-life combat settings </a:t>
            </a:r>
            <a:r>
              <a:rPr lang="en-US" dirty="0"/>
              <a:t>in which combat Veterans with PTSD </a:t>
            </a:r>
            <a:r>
              <a:rPr lang="en-US" b="1" dirty="0"/>
              <a:t>would more likely perceive those elements as traumatic </a:t>
            </a:r>
            <a:r>
              <a:rPr lang="en-US" dirty="0"/>
              <a:t>reminders even in the absence of an overt trigger (or threat).</a:t>
            </a:r>
          </a:p>
        </p:txBody>
      </p:sp>
      <p:sp>
        <p:nvSpPr>
          <p:cNvPr id="4" name="Slide Number Placeholder 3"/>
          <p:cNvSpPr>
            <a:spLocks noGrp="1"/>
          </p:cNvSpPr>
          <p:nvPr>
            <p:ph type="sldNum" sz="quarter" idx="10"/>
          </p:nvPr>
        </p:nvSpPr>
        <p:spPr/>
        <p:txBody>
          <a:bodyPr/>
          <a:lstStyle/>
          <a:p>
            <a:fld id="{44DFB294-A2A7-004C-8566-3C183363D429}" type="slidenum">
              <a:rPr lang="en-US" smtClean="0"/>
              <a:t>9</a:t>
            </a:fld>
            <a:endParaRPr lang="en-US" dirty="0"/>
          </a:p>
        </p:txBody>
      </p:sp>
    </p:spTree>
    <p:extLst>
      <p:ext uri="{BB962C8B-B14F-4D97-AF65-F5344CB8AC3E}">
        <p14:creationId xmlns:p14="http://schemas.microsoft.com/office/powerpoint/2010/main" val="120439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FB294-A2A7-004C-8566-3C183363D429}" type="slidenum">
              <a:rPr lang="en-US" smtClean="0"/>
              <a:t>10</a:t>
            </a:fld>
            <a:endParaRPr lang="en-US" dirty="0"/>
          </a:p>
        </p:txBody>
      </p:sp>
    </p:spTree>
    <p:extLst>
      <p:ext uri="{BB962C8B-B14F-4D97-AF65-F5344CB8AC3E}">
        <p14:creationId xmlns:p14="http://schemas.microsoft.com/office/powerpoint/2010/main" val="154889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E35D5A-F2AE-4F81-91C1-3A30B1A4E13B}" type="datetimeFigureOut">
              <a:rPr lang="en-US" smtClean="0"/>
              <a:t>9/19/2023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53732B6E-485E-4B62-937F-4A953E6FBFEB}"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735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35D5A-F2AE-4F81-91C1-3A30B1A4E13B}"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32B6E-485E-4B62-937F-4A953E6FBFEB}"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552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35D5A-F2AE-4F81-91C1-3A30B1A4E13B}"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32B6E-485E-4B62-937F-4A953E6FBFEB}"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787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35D5A-F2AE-4F81-91C1-3A30B1A4E13B}"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32B6E-485E-4B62-937F-4A953E6FBFEB}"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703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E35D5A-F2AE-4F81-91C1-3A30B1A4E13B}"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32B6E-485E-4B62-937F-4A953E6FBFEB}"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482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E35D5A-F2AE-4F81-91C1-3A30B1A4E13B}"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32B6E-485E-4B62-937F-4A953E6FBFEB}"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171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E35D5A-F2AE-4F81-91C1-3A30B1A4E13B}" type="datetimeFigureOut">
              <a:rPr lang="en-US" smtClean="0"/>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732B6E-485E-4B62-937F-4A953E6FBFEB}"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470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E35D5A-F2AE-4F81-91C1-3A30B1A4E13B}" type="datetimeFigureOut">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732B6E-485E-4B62-937F-4A953E6FBFEB}"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675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35D5A-F2AE-4F81-91C1-3A30B1A4E13B}" type="datetimeFigureOut">
              <a:rPr lang="en-US" smtClean="0"/>
              <a:t>9/19/2023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732B6E-485E-4B62-937F-4A953E6FBFEB}" type="slidenum">
              <a:rPr lang="en-US" smtClean="0"/>
              <a:t>‹#›</a:t>
            </a:fld>
            <a:endParaRPr lang="en-US" dirty="0"/>
          </a:p>
        </p:txBody>
      </p:sp>
    </p:spTree>
    <p:extLst>
      <p:ext uri="{BB962C8B-B14F-4D97-AF65-F5344CB8AC3E}">
        <p14:creationId xmlns:p14="http://schemas.microsoft.com/office/powerpoint/2010/main" val="290962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E35D5A-F2AE-4F81-91C1-3A30B1A4E13B}"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32B6E-485E-4B62-937F-4A953E6FBFEB}"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645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5E35D5A-F2AE-4F81-91C1-3A30B1A4E13B}" type="datetimeFigureOut">
              <a:rPr lang="en-US" smtClean="0"/>
              <a:t>9/19/2023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53732B6E-485E-4B62-937F-4A953E6FBFEB}"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559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5E35D5A-F2AE-4F81-91C1-3A30B1A4E13B}" type="datetimeFigureOut">
              <a:rPr lang="en-US" smtClean="0"/>
              <a:t>9/19/2023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3732B6E-485E-4B62-937F-4A953E6FBFEB}"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13250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9.tif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ovell fhcc">
            <a:extLst>
              <a:ext uri="{FF2B5EF4-FFF2-40B4-BE49-F238E27FC236}">
                <a16:creationId xmlns:a16="http://schemas.microsoft.com/office/drawing/2014/main" id="{AC5C0A0F-05B7-4D92-8956-D1645F761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951" y="3189767"/>
            <a:ext cx="2024541" cy="20756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819806"/>
            <a:ext cx="12257690" cy="9448720"/>
          </a:xfrm>
        </p:spPr>
        <p:txBody>
          <a:bodyPr anchor="t">
            <a:noAutofit/>
          </a:bodyPr>
          <a:lstStyle/>
          <a:p>
            <a:pPr algn="ctr"/>
            <a:r>
              <a:rPr lang="en-US" sz="3600" b="1" u="sng" dirty="0">
                <a:solidFill>
                  <a:schemeClr val="tx1">
                    <a:lumMod val="75000"/>
                    <a:lumOff val="25000"/>
                  </a:schemeClr>
                </a:solidFill>
                <a:latin typeface="+mn-lt"/>
              </a:rPr>
              <a:t>MOAA Presentation </a:t>
            </a:r>
            <a:r>
              <a:rPr lang="en-US" sz="3600" b="1" i="0" u="sng" cap="none" dirty="0">
                <a:solidFill>
                  <a:schemeClr val="tx1">
                    <a:lumMod val="75000"/>
                    <a:lumOff val="25000"/>
                  </a:schemeClr>
                </a:solidFill>
                <a:latin typeface="+mn-lt"/>
              </a:rPr>
              <a:t>06/25/2023</a:t>
            </a:r>
            <a:br>
              <a:rPr lang="en-US" sz="3600" b="1" u="sng" cap="none" dirty="0">
                <a:solidFill>
                  <a:schemeClr val="tx1">
                    <a:lumMod val="75000"/>
                    <a:lumOff val="25000"/>
                  </a:schemeClr>
                </a:solidFill>
                <a:latin typeface="+mn-lt"/>
              </a:rPr>
            </a:br>
            <a:br>
              <a:rPr lang="en-US" sz="3600" b="1" i="0" u="sng" cap="none" dirty="0">
                <a:solidFill>
                  <a:schemeClr val="tx1">
                    <a:lumMod val="75000"/>
                    <a:lumOff val="25000"/>
                  </a:schemeClr>
                </a:solidFill>
                <a:latin typeface="+mn-lt"/>
              </a:rPr>
            </a:br>
            <a:r>
              <a:rPr lang="en-US" sz="3200" b="1" i="0" u="sng" cap="none" dirty="0">
                <a:solidFill>
                  <a:schemeClr val="tx1">
                    <a:lumMod val="75000"/>
                    <a:lumOff val="25000"/>
                  </a:schemeClr>
                </a:solidFill>
                <a:latin typeface="+mn-lt"/>
              </a:rPr>
              <a:t>“Creating Hope”</a:t>
            </a:r>
            <a:br>
              <a:rPr lang="en-US" sz="3200" b="1" i="0" cap="none" dirty="0">
                <a:solidFill>
                  <a:schemeClr val="tx1">
                    <a:lumMod val="75000"/>
                    <a:lumOff val="25000"/>
                  </a:schemeClr>
                </a:solidFill>
                <a:latin typeface="+mn-lt"/>
              </a:rPr>
            </a:br>
            <a:r>
              <a:rPr lang="en-US" sz="3200" b="1" i="0" cap="none" dirty="0">
                <a:solidFill>
                  <a:schemeClr val="tx1">
                    <a:lumMod val="75000"/>
                    <a:lumOff val="25000"/>
                  </a:schemeClr>
                </a:solidFill>
                <a:latin typeface="+mn-lt"/>
              </a:rPr>
              <a:t>Researching </a:t>
            </a:r>
            <a:r>
              <a:rPr lang="en-US" sz="3200" b="1" cap="none" dirty="0">
                <a:solidFill>
                  <a:schemeClr val="tx1">
                    <a:lumMod val="75000"/>
                    <a:lumOff val="25000"/>
                  </a:schemeClr>
                </a:solidFill>
                <a:latin typeface="+mn-lt"/>
              </a:rPr>
              <a:t>Moral Compass, </a:t>
            </a:r>
            <a:r>
              <a:rPr lang="en-US" sz="3200" b="1" i="0" cap="none" dirty="0">
                <a:solidFill>
                  <a:schemeClr val="tx1">
                    <a:lumMod val="75000"/>
                    <a:lumOff val="25000"/>
                  </a:schemeClr>
                </a:solidFill>
                <a:latin typeface="+mn-lt"/>
              </a:rPr>
              <a:t>Moral </a:t>
            </a:r>
            <a:br>
              <a:rPr lang="en-US" sz="3200" b="1" cap="none" dirty="0">
                <a:solidFill>
                  <a:schemeClr val="tx1">
                    <a:lumMod val="75000"/>
                    <a:lumOff val="25000"/>
                  </a:schemeClr>
                </a:solidFill>
                <a:latin typeface="+mn-lt"/>
              </a:rPr>
            </a:br>
            <a:r>
              <a:rPr lang="en-US" sz="3200" b="1" cap="none" dirty="0">
                <a:solidFill>
                  <a:schemeClr val="tx1">
                    <a:lumMod val="75000"/>
                    <a:lumOff val="25000"/>
                  </a:schemeClr>
                </a:solidFill>
                <a:latin typeface="+mn-lt"/>
              </a:rPr>
              <a:t>Di</a:t>
            </a:r>
            <a:r>
              <a:rPr lang="en-US" sz="3200" b="1" i="0" cap="none" dirty="0">
                <a:solidFill>
                  <a:schemeClr val="tx1">
                    <a:lumMod val="75000"/>
                    <a:lumOff val="25000"/>
                  </a:schemeClr>
                </a:solidFill>
                <a:latin typeface="+mn-lt"/>
              </a:rPr>
              <a:t>stress, Moral Injury in Veterans</a:t>
            </a:r>
            <a:br>
              <a:rPr lang="en-US" sz="3200" b="1" i="0" cap="none" dirty="0">
                <a:solidFill>
                  <a:schemeClr val="tx1">
                    <a:lumMod val="75000"/>
                    <a:lumOff val="25000"/>
                  </a:schemeClr>
                </a:solidFill>
                <a:latin typeface="+mn-lt"/>
              </a:rPr>
            </a:br>
            <a:br>
              <a:rPr lang="en-US" sz="3200" b="1" i="0" cap="none" dirty="0">
                <a:solidFill>
                  <a:schemeClr val="tx1">
                    <a:lumMod val="75000"/>
                    <a:lumOff val="25000"/>
                  </a:schemeClr>
                </a:solidFill>
                <a:latin typeface="+mn-lt"/>
              </a:rPr>
            </a:br>
            <a:r>
              <a:rPr lang="en-US" sz="2800" b="1" i="0" cap="none" dirty="0">
                <a:solidFill>
                  <a:schemeClr val="tx1">
                    <a:lumMod val="75000"/>
                    <a:lumOff val="25000"/>
                  </a:schemeClr>
                </a:solidFill>
                <a:latin typeface="+mn-lt"/>
              </a:rPr>
              <a:t>Barrington Rotary Club 06/08/2023</a:t>
            </a:r>
            <a:br>
              <a:rPr lang="en-US" sz="2800" b="1" i="0" cap="none" dirty="0">
                <a:solidFill>
                  <a:schemeClr val="tx1">
                    <a:lumMod val="75000"/>
                    <a:lumOff val="25000"/>
                  </a:schemeClr>
                </a:solidFill>
                <a:latin typeface="+mn-lt"/>
              </a:rPr>
            </a:br>
            <a:br>
              <a:rPr lang="en-US" sz="3600" b="1" i="0" cap="none" dirty="0">
                <a:solidFill>
                  <a:schemeClr val="tx1">
                    <a:lumMod val="75000"/>
                    <a:lumOff val="25000"/>
                  </a:schemeClr>
                </a:solidFill>
                <a:latin typeface="+mn-lt"/>
              </a:rPr>
            </a:br>
            <a:r>
              <a:rPr lang="en-US" sz="2400" cap="none" dirty="0">
                <a:solidFill>
                  <a:schemeClr val="tx1">
                    <a:lumMod val="75000"/>
                    <a:lumOff val="25000"/>
                  </a:schemeClr>
                </a:solidFill>
                <a:latin typeface="+mn-lt"/>
              </a:rPr>
              <a:t>John P. Bair, Ph.D., Colonel Chris O’Donnell, U.S.S. Marine Retired,</a:t>
            </a:r>
            <a:br>
              <a:rPr lang="en-US" sz="2400" cap="none" dirty="0">
                <a:solidFill>
                  <a:schemeClr val="tx1">
                    <a:lumMod val="75000"/>
                    <a:lumOff val="25000"/>
                  </a:schemeClr>
                </a:solidFill>
                <a:latin typeface="+mn-lt"/>
              </a:rPr>
            </a:br>
            <a:r>
              <a:rPr lang="en-US" sz="2400" cap="none" dirty="0">
                <a:solidFill>
                  <a:schemeClr val="tx1">
                    <a:lumMod val="75000"/>
                    <a:lumOff val="25000"/>
                  </a:schemeClr>
                </a:solidFill>
                <a:latin typeface="+mn-lt"/>
              </a:rPr>
              <a:t>Katherine Nimrod, MA. Pastoral Counselor</a:t>
            </a:r>
            <a:br>
              <a:rPr lang="en-US" sz="2400" cap="none" dirty="0">
                <a:solidFill>
                  <a:schemeClr val="tx1">
                    <a:lumMod val="75000"/>
                    <a:lumOff val="25000"/>
                  </a:schemeClr>
                </a:solidFill>
                <a:latin typeface="+mn-lt"/>
              </a:rPr>
            </a:br>
            <a:endParaRPr lang="en-US" sz="3200" b="1" i="0" cap="none" dirty="0">
              <a:solidFill>
                <a:schemeClr val="tx1">
                  <a:lumMod val="75000"/>
                  <a:lumOff val="25000"/>
                </a:schemeClr>
              </a:solidFill>
              <a:latin typeface="+mn-lt"/>
            </a:endParaRPr>
          </a:p>
        </p:txBody>
      </p:sp>
      <p:sp>
        <p:nvSpPr>
          <p:cNvPr id="3" name="Slide Number Placeholder 2">
            <a:extLst>
              <a:ext uri="{FF2B5EF4-FFF2-40B4-BE49-F238E27FC236}">
                <a16:creationId xmlns:a16="http://schemas.microsoft.com/office/drawing/2014/main" id="{A4EEE622-551E-4FE8-9919-24007FA66E72}"/>
              </a:ext>
            </a:extLst>
          </p:cNvPr>
          <p:cNvSpPr>
            <a:spLocks noGrp="1"/>
          </p:cNvSpPr>
          <p:nvPr>
            <p:ph type="sldNum" sz="quarter" idx="12"/>
          </p:nvPr>
        </p:nvSpPr>
        <p:spPr>
          <a:xfrm>
            <a:off x="10619114" y="6109749"/>
            <a:ext cx="753545" cy="365125"/>
          </a:xfrm>
        </p:spPr>
        <p:txBody>
          <a:bodyPr/>
          <a:lstStyle/>
          <a:p>
            <a:fld id="{F2D15FC0-12BD-6240-A7C0-BFD7620632E4}" type="slidenum">
              <a:rPr lang="en-US" smtClean="0"/>
              <a:t>1</a:t>
            </a:fld>
            <a:endParaRPr lang="en-US" dirty="0"/>
          </a:p>
        </p:txBody>
      </p:sp>
      <p:sp>
        <p:nvSpPr>
          <p:cNvPr id="5" name="TextBox 4"/>
          <p:cNvSpPr txBox="1"/>
          <p:nvPr/>
        </p:nvSpPr>
        <p:spPr>
          <a:xfrm>
            <a:off x="12759070" y="3189767"/>
            <a:ext cx="184731" cy="369332"/>
          </a:xfrm>
          <a:prstGeom prst="rect">
            <a:avLst/>
          </a:prstGeom>
          <a:noFill/>
        </p:spPr>
        <p:txBody>
          <a:bodyPr wrap="none" rtlCol="0">
            <a:spAutoFit/>
          </a:bodyPr>
          <a:lstStyle/>
          <a:p>
            <a:endParaRPr lang="en-US" dirty="0">
              <a:solidFill>
                <a:schemeClr val="tx1">
                  <a:lumMod val="75000"/>
                  <a:lumOff val="25000"/>
                </a:schemeClr>
              </a:solidFill>
            </a:endParaRPr>
          </a:p>
        </p:txBody>
      </p:sp>
      <p:sp>
        <p:nvSpPr>
          <p:cNvPr id="7" name="Title 1"/>
          <p:cNvSpPr txBox="1">
            <a:spLocks/>
          </p:cNvSpPr>
          <p:nvPr/>
        </p:nvSpPr>
        <p:spPr>
          <a:xfrm>
            <a:off x="2341238" y="730406"/>
            <a:ext cx="7961238" cy="5741083"/>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7700" b="0" i="1" kern="1200" cap="all" baseline="0">
                <a:solidFill>
                  <a:schemeClr val="tx2"/>
                </a:solidFill>
                <a:latin typeface="+mj-lt"/>
                <a:ea typeface="+mj-ea"/>
                <a:cs typeface="+mj-cs"/>
              </a:defRPr>
            </a:lvl1pPr>
          </a:lstStyle>
          <a:p>
            <a:pPr algn="ctr"/>
            <a:endParaRPr lang="en-US" sz="3200" b="1" i="0" cap="none" dirty="0">
              <a:solidFill>
                <a:schemeClr val="tx1">
                  <a:lumMod val="75000"/>
                  <a:lumOff val="25000"/>
                </a:schemeClr>
              </a:solidFill>
              <a:latin typeface="+mn-lt"/>
            </a:endParaRPr>
          </a:p>
          <a:p>
            <a:pPr algn="ctr"/>
            <a:endParaRPr lang="en-US" sz="3200" b="1" i="0" cap="none" dirty="0">
              <a:solidFill>
                <a:schemeClr val="tx1">
                  <a:lumMod val="75000"/>
                  <a:lumOff val="25000"/>
                </a:schemeClr>
              </a:solidFill>
              <a:latin typeface="+mn-lt"/>
            </a:endParaRPr>
          </a:p>
          <a:p>
            <a:pPr algn="ctr"/>
            <a:endParaRPr lang="en-US" sz="3600" b="1" i="0" cap="none" dirty="0">
              <a:solidFill>
                <a:schemeClr val="tx1">
                  <a:lumMod val="75000"/>
                  <a:lumOff val="25000"/>
                </a:schemeClr>
              </a:solidFill>
              <a:latin typeface="+mn-lt"/>
            </a:endParaRPr>
          </a:p>
          <a:p>
            <a:pPr algn="ctr"/>
            <a:endParaRPr lang="en-US" sz="2800" b="1" i="0" cap="none" dirty="0">
              <a:solidFill>
                <a:schemeClr val="tx1">
                  <a:lumMod val="75000"/>
                  <a:lumOff val="25000"/>
                </a:schemeClr>
              </a:solidFill>
              <a:latin typeface="+mn-lt"/>
            </a:endParaRPr>
          </a:p>
          <a:p>
            <a:pPr algn="ctr"/>
            <a:endParaRPr lang="en-US" sz="2400" b="1" i="0" cap="none" dirty="0">
              <a:solidFill>
                <a:schemeClr val="tx1">
                  <a:lumMod val="75000"/>
                  <a:lumOff val="25000"/>
                </a:schemeClr>
              </a:solidFill>
              <a:latin typeface="+mn-lt"/>
            </a:endParaRPr>
          </a:p>
          <a:p>
            <a:pPr algn="ctr"/>
            <a:r>
              <a:rPr lang="en-US" sz="2400" b="1" i="0" cap="none" dirty="0">
                <a:solidFill>
                  <a:schemeClr val="tx1">
                    <a:lumMod val="75000"/>
                    <a:lumOff val="25000"/>
                  </a:schemeClr>
                </a:solidFill>
                <a:latin typeface="+mn-lt"/>
              </a:rPr>
              <a:t> </a:t>
            </a:r>
          </a:p>
          <a:p>
            <a:pPr algn="ctr"/>
            <a:endParaRPr lang="en-US" sz="2400" b="1" i="0" cap="none" dirty="0">
              <a:solidFill>
                <a:schemeClr val="tx1">
                  <a:lumMod val="75000"/>
                  <a:lumOff val="25000"/>
                </a:schemeClr>
              </a:solidFill>
              <a:latin typeface="+mn-lt"/>
            </a:endParaRPr>
          </a:p>
          <a:p>
            <a:pPr algn="ctr"/>
            <a:endParaRPr lang="en-US" sz="2000" b="1" i="0" cap="none" dirty="0">
              <a:solidFill>
                <a:schemeClr val="tx1">
                  <a:lumMod val="75000"/>
                  <a:lumOff val="25000"/>
                </a:schemeClr>
              </a:solidFill>
              <a:latin typeface="+mn-lt"/>
            </a:endParaRPr>
          </a:p>
        </p:txBody>
      </p:sp>
      <p:pic>
        <p:nvPicPr>
          <p:cNvPr id="1028" name="Picture 4" descr="Image result for rosalind franklin university logo">
            <a:extLst>
              <a:ext uri="{FF2B5EF4-FFF2-40B4-BE49-F238E27FC236}">
                <a16:creationId xmlns:a16="http://schemas.microsoft.com/office/drawing/2014/main" id="{3DBB56D0-A332-4F55-80BA-4A363666A630}"/>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0" y="3246939"/>
            <a:ext cx="2371725" cy="201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68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4CC3CE-BF8D-4785-A47C-C9AF5897A9EB}"/>
              </a:ext>
            </a:extLst>
          </p:cNvPr>
          <p:cNvSpPr>
            <a:spLocks noGrp="1"/>
          </p:cNvSpPr>
          <p:nvPr>
            <p:ph type="title"/>
          </p:nvPr>
        </p:nvSpPr>
        <p:spPr>
          <a:xfrm>
            <a:off x="1981200" y="149942"/>
            <a:ext cx="8229600" cy="990600"/>
          </a:xfrm>
        </p:spPr>
        <p:txBody>
          <a:bodyPr/>
          <a:lstStyle/>
          <a:p>
            <a:pPr algn="ctr">
              <a:defRPr/>
            </a:pPr>
            <a:r>
              <a:rPr lang="en-US" b="1" dirty="0">
                <a:effectLst/>
              </a:rPr>
              <a:t>Six Steps to Self Forgiveness</a:t>
            </a:r>
            <a:br>
              <a:rPr lang="en-US" b="1" dirty="0">
                <a:effectLst/>
              </a:rPr>
            </a:br>
            <a:r>
              <a:rPr lang="en-US" sz="2000" b="1" dirty="0"/>
              <a:t>Worthington (2012)</a:t>
            </a:r>
            <a:endParaRPr lang="en-US" sz="2000" dirty="0"/>
          </a:p>
        </p:txBody>
      </p:sp>
      <p:sp>
        <p:nvSpPr>
          <p:cNvPr id="6" name="Content Placeholder 5">
            <a:extLst>
              <a:ext uri="{FF2B5EF4-FFF2-40B4-BE49-F238E27FC236}">
                <a16:creationId xmlns:a16="http://schemas.microsoft.com/office/drawing/2014/main" id="{CAD9D4D7-17C6-4ACC-93E9-C3E00437A5D1}"/>
              </a:ext>
            </a:extLst>
          </p:cNvPr>
          <p:cNvSpPr>
            <a:spLocks noGrp="1"/>
          </p:cNvSpPr>
          <p:nvPr>
            <p:ph idx="1"/>
          </p:nvPr>
        </p:nvSpPr>
        <p:spPr>
          <a:xfrm>
            <a:off x="648929" y="1202267"/>
            <a:ext cx="10894142" cy="5899212"/>
          </a:xfrm>
        </p:spPr>
        <p:txBody>
          <a:bodyPr>
            <a:normAutofit/>
          </a:bodyPr>
          <a:lstStyle/>
          <a:p>
            <a:pPr marL="0" indent="0">
              <a:buNone/>
              <a:defRPr/>
            </a:pPr>
            <a:r>
              <a:rPr lang="en-US" sz="3300" b="1" dirty="0"/>
              <a:t>Step 1: Receive God’s Forgiveness.</a:t>
            </a:r>
            <a:br>
              <a:rPr lang="en-US" sz="3300" dirty="0"/>
            </a:br>
            <a:r>
              <a:rPr lang="en-US" sz="3300" b="1" dirty="0"/>
              <a:t>Step 2: Repair Relationships.</a:t>
            </a:r>
          </a:p>
          <a:p>
            <a:pPr marL="0" indent="0">
              <a:buNone/>
              <a:defRPr/>
            </a:pPr>
            <a:r>
              <a:rPr lang="en-US" sz="3600" b="1" dirty="0"/>
              <a:t>Step 3: Rethink Ruminations.</a:t>
            </a:r>
            <a:br>
              <a:rPr lang="en-US" sz="3600" dirty="0"/>
            </a:br>
            <a:r>
              <a:rPr lang="en-US" sz="3600" b="1" dirty="0"/>
              <a:t>Step 4: REACH Emotional Self-Forgiveness.</a:t>
            </a:r>
            <a:br>
              <a:rPr lang="en-US" sz="3600" dirty="0"/>
            </a:br>
            <a:r>
              <a:rPr lang="en-US" sz="3600" b="1" dirty="0"/>
              <a:t>Step 5: Rebuild Self-Acceptance.</a:t>
            </a:r>
            <a:br>
              <a:rPr lang="en-US" sz="3600" dirty="0"/>
            </a:br>
            <a:r>
              <a:rPr lang="en-US" sz="3600" b="1" dirty="0"/>
              <a:t>Step 6: Resolve to Live Virtuously.</a:t>
            </a:r>
            <a:br>
              <a:rPr lang="en-US" sz="3300" dirty="0"/>
            </a:br>
            <a:endParaRPr lang="en-US" sz="3300" dirty="0"/>
          </a:p>
        </p:txBody>
      </p:sp>
      <p:sp>
        <p:nvSpPr>
          <p:cNvPr id="2" name="Slide Number Placeholder 1">
            <a:extLst>
              <a:ext uri="{FF2B5EF4-FFF2-40B4-BE49-F238E27FC236}">
                <a16:creationId xmlns:a16="http://schemas.microsoft.com/office/drawing/2014/main" id="{B6AA8B60-BCFD-4DAB-8419-07665832EC8D}"/>
              </a:ext>
            </a:extLst>
          </p:cNvPr>
          <p:cNvSpPr>
            <a:spLocks noGrp="1"/>
          </p:cNvSpPr>
          <p:nvPr>
            <p:ph type="sldNum" sz="quarter" idx="12"/>
          </p:nvPr>
        </p:nvSpPr>
        <p:spPr/>
        <p:txBody>
          <a:bodyPr/>
          <a:lstStyle/>
          <a:p>
            <a:fld id="{F2D15FC0-12BD-6240-A7C0-BFD7620632E4}" type="slidenum">
              <a:rPr lang="en-US" smtClean="0"/>
              <a:t>10</a:t>
            </a:fld>
            <a:endParaRPr lang="en-US" dirty="0"/>
          </a:p>
        </p:txBody>
      </p:sp>
    </p:spTree>
    <p:extLst>
      <p:ext uri="{BB962C8B-B14F-4D97-AF65-F5344CB8AC3E}">
        <p14:creationId xmlns:p14="http://schemas.microsoft.com/office/powerpoint/2010/main" val="3435177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1A35-7A59-4C69-8994-57DCF476043C}"/>
              </a:ext>
            </a:extLst>
          </p:cNvPr>
          <p:cNvSpPr>
            <a:spLocks noGrp="1"/>
          </p:cNvSpPr>
          <p:nvPr>
            <p:ph type="title"/>
          </p:nvPr>
        </p:nvSpPr>
        <p:spPr/>
        <p:txBody>
          <a:bodyPr>
            <a:normAutofit/>
          </a:bodyPr>
          <a:lstStyle/>
          <a:p>
            <a:r>
              <a:rPr lang="en-US" sz="4400" dirty="0"/>
              <a:t>Personal Accounts</a:t>
            </a:r>
          </a:p>
        </p:txBody>
      </p:sp>
      <p:sp>
        <p:nvSpPr>
          <p:cNvPr id="3" name="Content Placeholder 2">
            <a:extLst>
              <a:ext uri="{FF2B5EF4-FFF2-40B4-BE49-F238E27FC236}">
                <a16:creationId xmlns:a16="http://schemas.microsoft.com/office/drawing/2014/main" id="{A46FBABF-E00C-4ACC-A5A8-1F6F3AB64DDA}"/>
              </a:ext>
            </a:extLst>
          </p:cNvPr>
          <p:cNvSpPr>
            <a:spLocks noGrp="1"/>
          </p:cNvSpPr>
          <p:nvPr>
            <p:ph idx="1"/>
          </p:nvPr>
        </p:nvSpPr>
        <p:spPr/>
        <p:txBody>
          <a:bodyPr>
            <a:normAutofit/>
          </a:bodyPr>
          <a:lstStyle/>
          <a:p>
            <a:r>
              <a:rPr lang="en-US" sz="4400" b="1" i="0" cap="none" dirty="0">
                <a:solidFill>
                  <a:schemeClr val="tx1">
                    <a:lumMod val="75000"/>
                    <a:lumOff val="25000"/>
                  </a:schemeClr>
                </a:solidFill>
                <a:latin typeface="+mn-lt"/>
              </a:rPr>
              <a:t>Sargent. James Rinehart, Retired</a:t>
            </a:r>
          </a:p>
          <a:p>
            <a:pPr marL="0" indent="0">
              <a:buNone/>
            </a:pPr>
            <a:r>
              <a:rPr lang="en-US" sz="4400" b="1" i="0" cap="none" dirty="0">
                <a:solidFill>
                  <a:schemeClr val="tx1">
                    <a:lumMod val="75000"/>
                    <a:lumOff val="25000"/>
                  </a:schemeClr>
                </a:solidFill>
                <a:latin typeface="+mn-lt"/>
              </a:rPr>
              <a:t>                              </a:t>
            </a:r>
          </a:p>
          <a:p>
            <a:pPr marL="0" indent="0">
              <a:buNone/>
            </a:pPr>
            <a:r>
              <a:rPr lang="en-US" sz="4400" b="1" dirty="0">
                <a:solidFill>
                  <a:schemeClr val="tx1">
                    <a:lumMod val="75000"/>
                    <a:lumOff val="25000"/>
                  </a:schemeClr>
                </a:solidFill>
              </a:rPr>
              <a:t>  Followed by Questions/Discussion</a:t>
            </a:r>
            <a:endParaRPr lang="en-US" sz="4400" b="1" i="0" cap="none" dirty="0">
              <a:solidFill>
                <a:schemeClr val="tx1">
                  <a:lumMod val="75000"/>
                  <a:lumOff val="25000"/>
                </a:schemeClr>
              </a:solidFill>
              <a:latin typeface="+mn-lt"/>
            </a:endParaRPr>
          </a:p>
          <a:p>
            <a:endParaRPr lang="en-US" dirty="0"/>
          </a:p>
        </p:txBody>
      </p:sp>
    </p:spTree>
    <p:extLst>
      <p:ext uri="{BB962C8B-B14F-4D97-AF65-F5344CB8AC3E}">
        <p14:creationId xmlns:p14="http://schemas.microsoft.com/office/powerpoint/2010/main" val="298536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94C3-2709-42A5-6829-46B6E1D10A7E}"/>
              </a:ext>
            </a:extLst>
          </p:cNvPr>
          <p:cNvSpPr>
            <a:spLocks noGrp="1"/>
          </p:cNvSpPr>
          <p:nvPr>
            <p:ph type="title"/>
          </p:nvPr>
        </p:nvSpPr>
        <p:spPr>
          <a:xfrm>
            <a:off x="1756611" y="0"/>
            <a:ext cx="9536984" cy="632517"/>
          </a:xfrm>
        </p:spPr>
        <p:txBody>
          <a:bodyPr>
            <a:normAutofit/>
          </a:bodyPr>
          <a:lstStyle/>
          <a:p>
            <a:pPr algn="l"/>
            <a:r>
              <a:rPr lang="en-US" sz="1600" dirty="0"/>
              <a:t>References</a:t>
            </a:r>
          </a:p>
        </p:txBody>
      </p:sp>
      <p:sp>
        <p:nvSpPr>
          <p:cNvPr id="3" name="Content Placeholder 2">
            <a:extLst>
              <a:ext uri="{FF2B5EF4-FFF2-40B4-BE49-F238E27FC236}">
                <a16:creationId xmlns:a16="http://schemas.microsoft.com/office/drawing/2014/main" id="{2EC60739-1D67-6019-5E95-807B9CE74B84}"/>
              </a:ext>
            </a:extLst>
          </p:cNvPr>
          <p:cNvSpPr>
            <a:spLocks noGrp="1"/>
          </p:cNvSpPr>
          <p:nvPr>
            <p:ph idx="1"/>
          </p:nvPr>
        </p:nvSpPr>
        <p:spPr>
          <a:xfrm>
            <a:off x="46793" y="541683"/>
            <a:ext cx="11656269" cy="8022468"/>
          </a:xfrm>
        </p:spPr>
        <p:txBody>
          <a:bodyPr>
            <a:normAutofit fontScale="25000" lnSpcReduction="20000"/>
          </a:bodyPr>
          <a:lstStyle/>
          <a:p>
            <a:pPr marL="0" indent="0" rtl="0">
              <a:spcBef>
                <a:spcPts val="0"/>
              </a:spcBef>
              <a:spcAft>
                <a:spcPts val="800"/>
              </a:spcAft>
              <a:buNone/>
            </a:pPr>
            <a:r>
              <a:rPr lang="en-US" sz="4400" i="0" u="none" strike="noStrike" dirty="0">
                <a:solidFill>
                  <a:srgbClr val="000000"/>
                </a:solidFill>
                <a:effectLst/>
                <a:latin typeface="Times New Roman" panose="02020603050405020304" pitchFamily="18" charset="0"/>
              </a:rPr>
              <a:t>*    </a:t>
            </a:r>
            <a:r>
              <a:rPr lang="en-US" sz="4400" b="0" i="0" u="none" strike="noStrike" dirty="0">
                <a:solidFill>
                  <a:srgbClr val="000000"/>
                </a:solidFill>
                <a:effectLst/>
                <a:latin typeface="Times New Roman" panose="02020603050405020304" pitchFamily="18" charset="0"/>
              </a:rPr>
              <a:t>Bair, J. P., &amp; Long, M. (2013). Critical issues in the evolving diagnosis of PTSD. In M.</a:t>
            </a:r>
            <a:r>
              <a:rPr lang="en-US" sz="4400" dirty="0">
                <a:effectLst/>
              </a:rPr>
              <a:t> </a:t>
            </a:r>
            <a:r>
              <a:rPr lang="en-US" sz="4400" b="0" i="0" u="none" strike="noStrike" dirty="0">
                <a:solidFill>
                  <a:srgbClr val="000000"/>
                </a:solidFill>
                <a:effectLst/>
                <a:latin typeface="Times New Roman" panose="02020603050405020304" pitchFamily="18" charset="0"/>
              </a:rPr>
              <a:t>Goldstein (Ed.), </a:t>
            </a:r>
            <a:r>
              <a:rPr lang="en-US" sz="4400" b="0" i="1" u="none" strike="noStrike" dirty="0">
                <a:solidFill>
                  <a:srgbClr val="000000"/>
                </a:solidFill>
                <a:effectLst/>
                <a:latin typeface="Times New Roman" panose="02020603050405020304" pitchFamily="18" charset="0"/>
              </a:rPr>
              <a:t>The Handbook of Forensic Sociology and Psychology (pp. 201-214),</a:t>
            </a:r>
            <a:endParaRPr lang="en-US" sz="4400" b="0" dirty="0">
              <a:effectLst/>
            </a:endParaRPr>
          </a:p>
          <a:p>
            <a:pPr indent="0" rtl="0">
              <a:spcBef>
                <a:spcPts val="0"/>
              </a:spcBef>
              <a:spcAft>
                <a:spcPts val="800"/>
              </a:spcAft>
              <a:buNone/>
            </a:pPr>
            <a:r>
              <a:rPr lang="en-US" sz="4400" b="0" i="0" u="none" strike="noStrike" dirty="0">
                <a:solidFill>
                  <a:srgbClr val="000000"/>
                </a:solidFill>
                <a:effectLst/>
                <a:latin typeface="Times New Roman" panose="02020603050405020304" pitchFamily="18" charset="0"/>
              </a:rPr>
              <a:t>               New York: Springer.</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Elliott, R., &amp; Timulak, L. (2021). Essentials of Descriptive-Interpretive Qualitative Research: A Generic</a:t>
            </a:r>
            <a:r>
              <a:rPr lang="en-US" sz="4400" dirty="0">
                <a:effectLst/>
              </a:rPr>
              <a:t> </a:t>
            </a:r>
            <a:r>
              <a:rPr lang="en-US" sz="4400" b="0" i="0" u="none" strike="noStrike" dirty="0">
                <a:solidFill>
                  <a:srgbClr val="000000"/>
                </a:solidFill>
                <a:effectLst/>
                <a:latin typeface="Times New Roman" panose="02020603050405020304" pitchFamily="18" charset="0"/>
              </a:rPr>
              <a:t>Approach. Washington DC: APA Press. </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Flake, J.K., Davidson, I.J., Wong, O. Pek, J. (2022) Construct Validity and the Validity of Replication Studies: A Systematic Review.</a:t>
            </a:r>
            <a:r>
              <a:rPr lang="en-US" sz="4400" b="0" i="1" u="none" strike="noStrike" dirty="0">
                <a:solidFill>
                  <a:srgbClr val="000000"/>
                </a:solidFill>
                <a:effectLst/>
                <a:latin typeface="Times New Roman" panose="02020603050405020304" pitchFamily="18" charset="0"/>
              </a:rPr>
              <a:t> American Psychologist</a:t>
            </a:r>
            <a:r>
              <a:rPr lang="en-US" sz="4400" b="0" i="0" u="none" strike="noStrike" dirty="0">
                <a:solidFill>
                  <a:srgbClr val="000000"/>
                </a:solidFill>
                <a:effectLst/>
                <a:latin typeface="Times New Roman" panose="02020603050405020304" pitchFamily="18" charset="0"/>
              </a:rPr>
              <a:t>, Vol. 77, No. 4, pp 576 – 588.</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Laubmeier, K., </a:t>
            </a:r>
            <a:r>
              <a:rPr lang="en-US" sz="4400" b="0" i="0" strike="noStrike" dirty="0">
                <a:solidFill>
                  <a:srgbClr val="000000"/>
                </a:solidFill>
                <a:effectLst/>
                <a:latin typeface="Times New Roman" panose="02020603050405020304" pitchFamily="18" charset="0"/>
              </a:rPr>
              <a:t>Zakowski, S, &amp; Bair, J. P. (2004). Spirituality, coping, and perceived life threat</a:t>
            </a:r>
            <a:r>
              <a:rPr lang="en-US" sz="4400" dirty="0">
                <a:effectLst/>
              </a:rPr>
              <a:t> </a:t>
            </a:r>
            <a:r>
              <a:rPr lang="en-US" sz="4400" b="0" i="0" strike="noStrike" dirty="0">
                <a:solidFill>
                  <a:srgbClr val="000000"/>
                </a:solidFill>
                <a:effectLst/>
                <a:latin typeface="Times New Roman" panose="02020603050405020304" pitchFamily="18" charset="0"/>
              </a:rPr>
              <a:t>in the psychological adjustment to cancer.</a:t>
            </a:r>
            <a:r>
              <a:rPr lang="en-US" sz="4400" b="0" i="1" strike="noStrike" dirty="0">
                <a:solidFill>
                  <a:srgbClr val="000000"/>
                </a:solidFill>
                <a:effectLst/>
                <a:latin typeface="Times New Roman" panose="02020603050405020304" pitchFamily="18" charset="0"/>
              </a:rPr>
              <a:t> International Journal of Behavioral Medicine,11</a:t>
            </a:r>
            <a:r>
              <a:rPr lang="en-US" sz="4400" b="0" i="0" strike="noStrike" dirty="0">
                <a:solidFill>
                  <a:srgbClr val="000000"/>
                </a:solidFill>
                <a:effectLst/>
                <a:latin typeface="Times New Roman" panose="02020603050405020304" pitchFamily="18" charset="0"/>
              </a:rPr>
              <a:t>(1), 4</a:t>
            </a:r>
            <a:r>
              <a:rPr lang="en-US" sz="4400" b="0" i="0" u="none" strike="noStrike" dirty="0">
                <a:solidFill>
                  <a:srgbClr val="000000"/>
                </a:solidFill>
                <a:effectLst/>
                <a:latin typeface="Times New Roman" panose="02020603050405020304" pitchFamily="18" charset="0"/>
              </a:rPr>
              <a:t>8-55.</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Bair, J. P.,</a:t>
            </a:r>
            <a:r>
              <a:rPr lang="en-US" sz="4400" b="1" i="0" u="none" strike="noStrike" dirty="0">
                <a:solidFill>
                  <a:srgbClr val="000000"/>
                </a:solidFill>
                <a:effectLst/>
                <a:latin typeface="Times New Roman" panose="02020603050405020304" pitchFamily="18" charset="0"/>
              </a:rPr>
              <a:t> </a:t>
            </a:r>
            <a:r>
              <a:rPr lang="en-US" sz="4400" b="0" i="0" u="none" strike="noStrike" dirty="0">
                <a:solidFill>
                  <a:srgbClr val="000000"/>
                </a:solidFill>
                <a:effectLst/>
                <a:latin typeface="Times New Roman" panose="02020603050405020304" pitchFamily="18" charset="0"/>
              </a:rPr>
              <a:t>&amp; Hostetler, B. (2020). Symptom presentation of guilt, shame, and hyperarousal among PTSD Veterans. Rosalind Franklin University and Lovell FHCC </a:t>
            </a:r>
            <a:endParaRPr lang="en-US" sz="4400" b="0" dirty="0">
              <a:effectLst/>
            </a:endParaRPr>
          </a:p>
          <a:p>
            <a:pPr indent="457200" rtl="0">
              <a:spcBef>
                <a:spcPts val="0"/>
              </a:spcBef>
              <a:spcAft>
                <a:spcPts val="800"/>
              </a:spcAft>
            </a:pPr>
            <a:r>
              <a:rPr lang="en-US" sz="4400" b="0" i="0" u="none" strike="noStrike" dirty="0">
                <a:solidFill>
                  <a:srgbClr val="000000"/>
                </a:solidFill>
                <a:effectLst/>
                <a:latin typeface="Times New Roman" panose="02020603050405020304" pitchFamily="18" charset="0"/>
              </a:rPr>
              <a:t>Medical Grand Rounds, North Chicago IL.</a:t>
            </a:r>
            <a:endParaRPr lang="en-US" sz="4400" dirty="0">
              <a:solidFill>
                <a:srgbClr val="000000"/>
              </a:solidFill>
              <a:effectLst/>
              <a:latin typeface="Times New Roman" panose="02020603050405020304" pitchFamily="18" charset="0"/>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Bair, J. P.,</a:t>
            </a:r>
            <a:r>
              <a:rPr lang="en-US" sz="4400" b="1" i="0" u="none" strike="noStrike" dirty="0">
                <a:solidFill>
                  <a:srgbClr val="000000"/>
                </a:solidFill>
                <a:effectLst/>
                <a:latin typeface="Times New Roman" panose="02020603050405020304" pitchFamily="18" charset="0"/>
              </a:rPr>
              <a:t> </a:t>
            </a:r>
            <a:r>
              <a:rPr lang="en-US" sz="4400" b="0" i="0" u="none" strike="noStrike" dirty="0">
                <a:solidFill>
                  <a:srgbClr val="000000"/>
                </a:solidFill>
                <a:effectLst/>
                <a:latin typeface="Times New Roman" panose="02020603050405020304" pitchFamily="18" charset="0"/>
              </a:rPr>
              <a:t>&amp; Schimsa, C. (2018). Investigation of pre-war worldviews among morally injured veteran</a:t>
            </a:r>
            <a:r>
              <a:rPr lang="en-US" sz="4400" b="0" i="1" u="none" strike="noStrike" dirty="0">
                <a:solidFill>
                  <a:srgbClr val="000000"/>
                </a:solidFill>
                <a:effectLst/>
                <a:latin typeface="Times New Roman" panose="02020603050405020304" pitchFamily="18" charset="0"/>
              </a:rPr>
              <a:t>s. </a:t>
            </a:r>
            <a:r>
              <a:rPr lang="en-US" sz="4400" b="0" i="0" u="none" strike="noStrike" dirty="0">
                <a:solidFill>
                  <a:srgbClr val="000000"/>
                </a:solidFill>
                <a:effectLst/>
                <a:latin typeface="Times New Roman" panose="02020603050405020304" pitchFamily="18" charset="0"/>
              </a:rPr>
              <a:t>James A.</a:t>
            </a:r>
            <a:r>
              <a:rPr lang="en-US" sz="4400" b="0" i="1" u="none" strike="noStrike" dirty="0">
                <a:solidFill>
                  <a:srgbClr val="000000"/>
                </a:solidFill>
                <a:effectLst/>
                <a:latin typeface="Times New Roman" panose="02020603050405020304" pitchFamily="18" charset="0"/>
              </a:rPr>
              <a:t> </a:t>
            </a:r>
            <a:r>
              <a:rPr lang="en-US" sz="4400" b="0" i="0" u="none" strike="noStrike" dirty="0">
                <a:solidFill>
                  <a:srgbClr val="000000"/>
                </a:solidFill>
                <a:effectLst/>
                <a:latin typeface="Times New Roman" panose="02020603050405020304" pitchFamily="18" charset="0"/>
              </a:rPr>
              <a:t>Lovell FHCC, Medical Grand Rounds</a:t>
            </a:r>
            <a:r>
              <a:rPr lang="en-US" sz="4400" b="0" i="1" u="none" strike="noStrike" dirty="0">
                <a:solidFill>
                  <a:srgbClr val="000000"/>
                </a:solidFill>
                <a:effectLst/>
                <a:latin typeface="Times New Roman" panose="02020603050405020304" pitchFamily="18" charset="0"/>
              </a:rPr>
              <a:t> </a:t>
            </a:r>
            <a:r>
              <a:rPr lang="en-US" sz="4400" b="0" i="0" u="none" strike="noStrike" dirty="0">
                <a:solidFill>
                  <a:srgbClr val="000000"/>
                </a:solidFill>
                <a:effectLst/>
                <a:latin typeface="Times New Roman" panose="02020603050405020304" pitchFamily="18" charset="0"/>
              </a:rPr>
              <a:t>Presentation, North Chicago, IL.</a:t>
            </a:r>
            <a:endParaRPr lang="en-US" sz="4400" dirty="0">
              <a:solidFill>
                <a:srgbClr val="000000"/>
              </a:solidFill>
              <a:effectLst/>
              <a:latin typeface="Times New Roman" panose="02020603050405020304" pitchFamily="18" charset="0"/>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Banister, J., Colvonen, P., Angkaw, A., Norman, S. (2019) Differential Relationships of Guilt and Shame</a:t>
            </a:r>
            <a:endParaRPr lang="en-US" sz="4400" b="0" dirty="0">
              <a:effectLst/>
            </a:endParaRPr>
          </a:p>
          <a:p>
            <a:pPr marL="457200" indent="38100" rtl="0">
              <a:spcBef>
                <a:spcPts val="0"/>
              </a:spcBef>
              <a:spcAft>
                <a:spcPts val="800"/>
              </a:spcAft>
            </a:pPr>
            <a:r>
              <a:rPr lang="en-US" sz="4400" b="0" i="0" u="none" strike="noStrike" dirty="0">
                <a:solidFill>
                  <a:srgbClr val="000000"/>
                </a:solidFill>
                <a:effectLst/>
                <a:latin typeface="Times New Roman" panose="02020603050405020304" pitchFamily="18" charset="0"/>
              </a:rPr>
              <a:t>       on Post Traumatic Stress Disorder Among Veterans.  </a:t>
            </a:r>
            <a:r>
              <a:rPr lang="en-US" sz="4400" b="0" i="1" u="none" strike="noStrike" dirty="0">
                <a:solidFill>
                  <a:srgbClr val="000000"/>
                </a:solidFill>
                <a:effectLst/>
                <a:latin typeface="Times New Roman" panose="02020603050405020304" pitchFamily="18" charset="0"/>
              </a:rPr>
              <a:t>Psychological Trauma: Theory, Research,    Practice, and Policy.</a:t>
            </a:r>
            <a:r>
              <a:rPr lang="en-US" sz="4400" b="0" i="0" u="none" strike="noStrike" dirty="0">
                <a:solidFill>
                  <a:srgbClr val="000000"/>
                </a:solidFill>
                <a:effectLst/>
                <a:latin typeface="Times New Roman" panose="02020603050405020304" pitchFamily="18" charset="0"/>
              </a:rPr>
              <a:t> Vol. 11, No. 1.  35-42.</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Battles, A. R., Jinkerson, J., Kelly, M., Mason, R., (2021). Structural examination of moral injury and </a:t>
            </a:r>
            <a:endParaRPr lang="en-US" sz="4400" b="0" dirty="0">
              <a:effectLst/>
            </a:endParaRPr>
          </a:p>
          <a:p>
            <a:pPr indent="457200" rtl="0">
              <a:spcBef>
                <a:spcPts val="0"/>
              </a:spcBef>
              <a:spcAft>
                <a:spcPts val="800"/>
              </a:spcAft>
            </a:pPr>
            <a:r>
              <a:rPr lang="en-US" sz="4400" b="0" i="0" u="none" strike="noStrike" dirty="0">
                <a:solidFill>
                  <a:srgbClr val="000000"/>
                </a:solidFill>
                <a:effectLst/>
                <a:latin typeface="Times New Roman" panose="02020603050405020304" pitchFamily="18" charset="0"/>
              </a:rPr>
              <a:t>PTSD and their associations with suicidal behavior among combat veterans</a:t>
            </a:r>
            <a:r>
              <a:rPr lang="en-US" sz="4400" b="0" i="1" u="none" strike="noStrike" dirty="0">
                <a:solidFill>
                  <a:srgbClr val="000000"/>
                </a:solidFill>
                <a:effectLst/>
                <a:latin typeface="Times New Roman" panose="02020603050405020304" pitchFamily="18" charset="0"/>
              </a:rPr>
              <a:t>. Journal of Community Engagement and Scholarship. </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Elliot, R &amp; Timulak, L. (2021) Descriptive-Interpretive Qualitative Research, APA Books</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Garret, T. &amp; Hayfield, N. (2021) Essential of Theme Analysis, APA Books</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Lieberman, S. (2021).  Reported in “The Hill”, 11/19/2021.xc</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Hebert, J. (2018)</a:t>
            </a:r>
            <a:r>
              <a:rPr lang="en-US" sz="4400" b="0" i="1" u="none" strike="noStrike" dirty="0">
                <a:solidFill>
                  <a:srgbClr val="000000"/>
                </a:solidFill>
                <a:effectLst/>
                <a:latin typeface="Times New Roman" panose="02020603050405020304" pitchFamily="18" charset="0"/>
              </a:rPr>
              <a:t>. </a:t>
            </a:r>
            <a:r>
              <a:rPr lang="en-US" sz="4400" b="0" i="0" u="none" strike="noStrike" dirty="0">
                <a:solidFill>
                  <a:srgbClr val="000000"/>
                </a:solidFill>
                <a:effectLst/>
                <a:latin typeface="Times New Roman" panose="02020603050405020304" pitchFamily="18" charset="0"/>
              </a:rPr>
              <a:t>A hermeneutical discourse analysis of Moral</a:t>
            </a:r>
            <a:r>
              <a:rPr lang="en-US" sz="4400" dirty="0">
                <a:effectLst/>
              </a:rPr>
              <a:t> </a:t>
            </a:r>
            <a:r>
              <a:rPr lang="en-US" sz="4400" b="0" i="0" u="none" strike="noStrike" dirty="0">
                <a:solidFill>
                  <a:srgbClr val="000000"/>
                </a:solidFill>
                <a:effectLst/>
                <a:latin typeface="Times New Roman" panose="02020603050405020304" pitchFamily="18" charset="0"/>
              </a:rPr>
              <a:t>Injury: Investigating the individual interpretive process. The International Society for</a:t>
            </a:r>
            <a:endParaRPr lang="en-US" sz="4400" b="0" dirty="0">
              <a:effectLst/>
            </a:endParaRPr>
          </a:p>
          <a:p>
            <a:pPr indent="457200" rtl="0">
              <a:spcBef>
                <a:spcPts val="0"/>
              </a:spcBef>
              <a:spcAft>
                <a:spcPts val="800"/>
              </a:spcAft>
            </a:pPr>
            <a:r>
              <a:rPr lang="en-US" sz="4400" b="0" i="0" u="none" strike="noStrike" dirty="0">
                <a:solidFill>
                  <a:srgbClr val="000000"/>
                </a:solidFill>
                <a:effectLst/>
                <a:latin typeface="Times New Roman" panose="02020603050405020304" pitchFamily="18" charset="0"/>
              </a:rPr>
              <a:t>Traumatic Stress Studies (ISTSS), poster presentation, Washington DC.</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Hoge, C.W. Grossman, SH., Auchterlonie J.L., Riviere, L.A. Milliken, C.S., &amp; Wilk, J.E.  (2014) PTSD</a:t>
            </a:r>
            <a:r>
              <a:rPr lang="en-US" sz="4400" dirty="0">
                <a:effectLst/>
              </a:rPr>
              <a:t> </a:t>
            </a:r>
            <a:r>
              <a:rPr lang="en-US" sz="4400" b="0" i="0" u="none" strike="noStrike" dirty="0">
                <a:solidFill>
                  <a:srgbClr val="000000"/>
                </a:solidFill>
                <a:effectLst/>
                <a:latin typeface="Times New Roman" panose="02020603050405020304" pitchFamily="18" charset="0"/>
              </a:rPr>
              <a:t>treatment for soldiers after combat deployment: Low deployment of mental health care and</a:t>
            </a:r>
            <a:endParaRPr lang="en-US" sz="4400" b="0" dirty="0">
              <a:effectLst/>
            </a:endParaRPr>
          </a:p>
          <a:p>
            <a:pPr marL="488950" rtl="0">
              <a:spcBef>
                <a:spcPts val="0"/>
              </a:spcBef>
              <a:spcAft>
                <a:spcPts val="800"/>
              </a:spcAft>
            </a:pPr>
            <a:r>
              <a:rPr lang="en-US" sz="4400" b="0" i="0" u="none" strike="noStrike" dirty="0">
                <a:solidFill>
                  <a:srgbClr val="000000"/>
                </a:solidFill>
                <a:effectLst/>
                <a:latin typeface="Times New Roman" panose="02020603050405020304" pitchFamily="18" charset="0"/>
              </a:rPr>
              <a:t>reasons for dropout.  </a:t>
            </a:r>
            <a:r>
              <a:rPr lang="en-US" sz="4400" b="0" i="1" u="none" strike="noStrike" dirty="0">
                <a:solidFill>
                  <a:srgbClr val="000000"/>
                </a:solidFill>
                <a:effectLst/>
                <a:latin typeface="Times New Roman" panose="02020603050405020304" pitchFamily="18" charset="0"/>
              </a:rPr>
              <a:t>Psychiatric Services</a:t>
            </a:r>
            <a:r>
              <a:rPr lang="en-US" sz="4400" b="0" i="0" u="none" strike="noStrike" dirty="0">
                <a:solidFill>
                  <a:srgbClr val="000000"/>
                </a:solidFill>
                <a:effectLst/>
                <a:latin typeface="Times New Roman" panose="02020603050405020304" pitchFamily="18" charset="0"/>
              </a:rPr>
              <a:t>, 65(8), 997-1004</a:t>
            </a:r>
            <a:r>
              <a:rPr lang="en-US" sz="4400" dirty="0">
                <a:effectLst/>
              </a:rPr>
              <a:t> </a:t>
            </a:r>
            <a:r>
              <a:rPr lang="en-US" sz="4400" b="0" i="0" u="none" strike="noStrike" dirty="0">
                <a:solidFill>
                  <a:srgbClr val="000000"/>
                </a:solidFill>
                <a:effectLst/>
                <a:latin typeface="Times New Roman" panose="02020603050405020304" pitchFamily="18" charset="0"/>
              </a:rPr>
              <a:t>https://doi.org/10.1176/appi.ps201300307</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Jinkerson, J. (2016). Defining and assessing moral injury: a syndrome perspective. </a:t>
            </a:r>
            <a:r>
              <a:rPr lang="en-US" sz="4400" b="0" i="1" u="none" strike="noStrike" dirty="0">
                <a:solidFill>
                  <a:srgbClr val="000000"/>
                </a:solidFill>
                <a:effectLst/>
                <a:latin typeface="Times New Roman" panose="02020603050405020304" pitchFamily="18" charset="0"/>
              </a:rPr>
              <a:t>Traumatology. </a:t>
            </a:r>
            <a:r>
              <a:rPr lang="en-US" sz="4400" b="0" i="0" u="none" strike="noStrike" dirty="0">
                <a:solidFill>
                  <a:srgbClr val="000000"/>
                </a:solidFill>
                <a:effectLst/>
                <a:latin typeface="Times New Roman" panose="02020603050405020304" pitchFamily="18" charset="0"/>
              </a:rPr>
              <a:t>Vol. 22,</a:t>
            </a:r>
            <a:endParaRPr lang="en-US" sz="4400" b="0" dirty="0">
              <a:effectLst/>
            </a:endParaRPr>
          </a:p>
          <a:p>
            <a:pPr indent="457200" rtl="0">
              <a:lnSpc>
                <a:spcPct val="170000"/>
              </a:lnSpc>
              <a:spcBef>
                <a:spcPts val="0"/>
              </a:spcBef>
              <a:spcAft>
                <a:spcPts val="800"/>
              </a:spcAft>
            </a:pPr>
            <a:r>
              <a:rPr lang="en-US" sz="4400" b="0" i="0" u="none" strike="noStrike" dirty="0">
                <a:solidFill>
                  <a:srgbClr val="000000"/>
                </a:solidFill>
                <a:effectLst/>
                <a:latin typeface="Times New Roman" panose="02020603050405020304" pitchFamily="18" charset="0"/>
              </a:rPr>
              <a:t> No.2, 122-130. </a:t>
            </a:r>
            <a:r>
              <a:rPr lang="en-US" sz="4400" dirty="0">
                <a:solidFill>
                  <a:srgbClr val="000000"/>
                </a:solidFill>
                <a:effectLst/>
                <a:latin typeface="Times New Roman" panose="02020603050405020304" pitchFamily="18" charset="0"/>
              </a:rPr>
              <a:t>http://dx.dot.org/10.1037/mm000069</a:t>
            </a:r>
            <a:br>
              <a:rPr lang="en-US" sz="4400" b="0" dirty="0">
                <a:effectLst/>
              </a:rPr>
            </a:br>
            <a:r>
              <a:rPr lang="en-US" sz="4400" b="0" i="0" u="none" strike="noStrike" dirty="0">
                <a:solidFill>
                  <a:srgbClr val="000000"/>
                </a:solidFill>
                <a:effectLst/>
                <a:latin typeface="Times New Roman" panose="02020603050405020304" pitchFamily="18" charset="0"/>
              </a:rPr>
              <a:t>Kahneman, D., Sibony. O., Sunstein, C. (2021) Noise: A Flaw in Human Judgment, Hachette Book</a:t>
            </a:r>
            <a:r>
              <a:rPr lang="en-US" sz="4400" i="0" u="none" strike="noStrike" dirty="0">
                <a:solidFill>
                  <a:srgbClr val="000000"/>
                </a:solidFill>
                <a:effectLst/>
                <a:latin typeface="Times New Roman" panose="02020603050405020304" pitchFamily="18" charset="0"/>
              </a:rPr>
              <a:t> </a:t>
            </a:r>
            <a:r>
              <a:rPr lang="en-US" sz="4400" b="0" i="0" u="none" strike="noStrike" dirty="0">
                <a:solidFill>
                  <a:srgbClr val="000000"/>
                </a:solidFill>
                <a:effectLst/>
                <a:latin typeface="Times New Roman" panose="02020603050405020304" pitchFamily="18" charset="0"/>
              </a:rPr>
              <a:t>Group, New York, New York</a:t>
            </a:r>
            <a:br>
              <a:rPr lang="en-US" sz="4400" b="0" dirty="0">
                <a:effectLst/>
              </a:rPr>
            </a:br>
            <a:r>
              <a:rPr lang="en-US" sz="4400" b="0" i="0" u="none" strike="noStrike" dirty="0">
                <a:solidFill>
                  <a:srgbClr val="000000"/>
                </a:solidFill>
                <a:effectLst/>
                <a:latin typeface="Times New Roman" panose="02020603050405020304" pitchFamily="18" charset="0"/>
              </a:rPr>
              <a:t>Lancaster, S., &amp; Miller, M. (2018, December 18). Moral decision making, religious strain, and the experience of moral injury. </a:t>
            </a:r>
            <a:r>
              <a:rPr lang="en-US" sz="4400" b="0" i="1" u="none" strike="noStrike" dirty="0">
                <a:solidFill>
                  <a:srgbClr val="000000"/>
                </a:solidFill>
                <a:effectLst/>
                <a:latin typeface="Times New Roman" panose="02020603050405020304" pitchFamily="18" charset="0"/>
              </a:rPr>
              <a:t>American Psychological Association. </a:t>
            </a:r>
            <a:r>
              <a:rPr lang="en-US" sz="4400" b="0" i="0" u="none" strike="noStrike" dirty="0">
                <a:solidFill>
                  <a:srgbClr val="000000"/>
                </a:solidFill>
                <a:effectLst/>
                <a:latin typeface="Times New Roman" panose="02020603050405020304" pitchFamily="18" charset="0"/>
              </a:rPr>
              <a:t>https://doi.org/10.31234/osf.io/dz7ev                                                                                                                   </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Lieberman, M. D., Eisenberger, N. I., Crockett, M. J., Tom, S. M., Pfeifer, J. H., &amp; Way, B. M. (2007).</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  Putting feelings into words: affect labeling disrupts amygdala activity in response to affective</a:t>
            </a:r>
            <a:endParaRPr lang="en-US" sz="4400" b="0" dirty="0">
              <a:effectLst/>
            </a:endParaRPr>
          </a:p>
          <a:p>
            <a:pPr indent="457200" rtl="0">
              <a:spcBef>
                <a:spcPts val="0"/>
              </a:spcBef>
              <a:spcAft>
                <a:spcPts val="800"/>
              </a:spcAft>
            </a:pPr>
            <a:r>
              <a:rPr lang="en-US" sz="4400" b="0" i="0" u="none" strike="noStrike" dirty="0">
                <a:solidFill>
                  <a:srgbClr val="000000"/>
                </a:solidFill>
                <a:effectLst/>
                <a:latin typeface="Times New Roman" panose="02020603050405020304" pitchFamily="18" charset="0"/>
              </a:rPr>
              <a:t> stimuli. </a:t>
            </a:r>
            <a:r>
              <a:rPr lang="en-US" sz="4400" b="0" i="1" u="none" strike="noStrike" dirty="0">
                <a:solidFill>
                  <a:srgbClr val="000000"/>
                </a:solidFill>
                <a:effectLst/>
                <a:latin typeface="Times New Roman" panose="02020603050405020304" pitchFamily="18" charset="0"/>
              </a:rPr>
              <a:t>Psychological Science</a:t>
            </a:r>
            <a:r>
              <a:rPr lang="en-US" sz="4400" b="0" i="0" u="none" strike="noStrike" dirty="0">
                <a:solidFill>
                  <a:srgbClr val="000000"/>
                </a:solidFill>
                <a:effectLst/>
                <a:latin typeface="Times New Roman" panose="02020603050405020304" pitchFamily="18" charset="0"/>
              </a:rPr>
              <a:t>, 18(5), 421–428. </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Litz, B., &amp; Carney, J. R. (2018). Employing loving-kindness meditation to promote self- and </a:t>
            </a:r>
            <a:endParaRPr lang="en-US" sz="4400" b="0" dirty="0">
              <a:effectLst/>
            </a:endParaRPr>
          </a:p>
          <a:p>
            <a:pPr indent="457200" rtl="0">
              <a:spcBef>
                <a:spcPts val="0"/>
              </a:spcBef>
              <a:spcAft>
                <a:spcPts val="800"/>
              </a:spcAft>
            </a:pPr>
            <a:r>
              <a:rPr lang="en-US" sz="4400" b="0" i="0" u="none" strike="noStrike" dirty="0">
                <a:solidFill>
                  <a:srgbClr val="000000"/>
                </a:solidFill>
                <a:effectLst/>
                <a:latin typeface="Times New Roman" panose="02020603050405020304" pitchFamily="18" charset="0"/>
              </a:rPr>
              <a:t>other-compassion among war veterans with posttraumatic stress disorder. </a:t>
            </a:r>
            <a:r>
              <a:rPr lang="en-US" sz="4400" b="0" i="1" u="none" strike="noStrike" dirty="0">
                <a:solidFill>
                  <a:srgbClr val="000000"/>
                </a:solidFill>
                <a:effectLst/>
                <a:latin typeface="Times New Roman" panose="02020603050405020304" pitchFamily="18" charset="0"/>
              </a:rPr>
              <a:t>Spirituality in Clinical</a:t>
            </a:r>
            <a:endParaRPr lang="en-US" sz="4400" b="0" dirty="0">
              <a:effectLst/>
            </a:endParaRPr>
          </a:p>
          <a:p>
            <a:pPr indent="457200" rtl="0">
              <a:spcBef>
                <a:spcPts val="0"/>
              </a:spcBef>
              <a:spcAft>
                <a:spcPts val="800"/>
              </a:spcAft>
            </a:pPr>
            <a:r>
              <a:rPr lang="en-US" sz="4400" b="0" i="1" u="none" strike="noStrike" dirty="0">
                <a:solidFill>
                  <a:srgbClr val="000000"/>
                </a:solidFill>
                <a:effectLst/>
                <a:latin typeface="Times New Roman" panose="02020603050405020304" pitchFamily="18" charset="0"/>
              </a:rPr>
              <a:t> Practice, </a:t>
            </a:r>
            <a:r>
              <a:rPr lang="en-US" sz="4400" b="0" i="0" u="none" strike="noStrike" dirty="0">
                <a:solidFill>
                  <a:srgbClr val="000000"/>
                </a:solidFill>
                <a:effectLst/>
                <a:latin typeface="Times New Roman" panose="02020603050405020304" pitchFamily="18" charset="0"/>
              </a:rPr>
              <a:t>5(3), 201-211. </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Nature Editorial (2022) Support Europe’s bold vision for responsible research assessment.</a:t>
            </a:r>
            <a:r>
              <a:rPr lang="en-US" sz="4400" b="0" i="1" u="none" strike="noStrike" dirty="0">
                <a:solidFill>
                  <a:srgbClr val="000000"/>
                </a:solidFill>
                <a:effectLst/>
                <a:latin typeface="Times New Roman" panose="02020603050405020304" pitchFamily="18" charset="0"/>
              </a:rPr>
              <a:t> Nature</a:t>
            </a:r>
            <a:endParaRPr lang="en-US" sz="4400" b="0" dirty="0">
              <a:effectLst/>
            </a:endParaRPr>
          </a:p>
          <a:p>
            <a:pPr rtl="0">
              <a:spcBef>
                <a:spcPts val="0"/>
              </a:spcBef>
              <a:spcAft>
                <a:spcPts val="800"/>
              </a:spcAft>
            </a:pPr>
            <a:r>
              <a:rPr lang="en-US" sz="4400" b="0" i="0" u="none" strike="noStrike" dirty="0">
                <a:solidFill>
                  <a:srgbClr val="222222"/>
                </a:solidFill>
                <a:effectLst/>
                <a:latin typeface="Times New Roman" panose="02020603050405020304" pitchFamily="18" charset="0"/>
              </a:rPr>
              <a:t>Nguyen, D., Bair, J. P., &amp; Ciccone, D. (2020). </a:t>
            </a:r>
            <a:r>
              <a:rPr lang="en-US" sz="4400" b="0" i="0" u="none" strike="noStrike" dirty="0">
                <a:solidFill>
                  <a:srgbClr val="000000"/>
                </a:solidFill>
                <a:effectLst/>
                <a:latin typeface="Times New Roman" panose="02020603050405020304" pitchFamily="18" charset="0"/>
              </a:rPr>
              <a:t>Eyetracking in the assessment of executive</a:t>
            </a:r>
            <a:endParaRPr lang="en-US" sz="4400" b="0" dirty="0">
              <a:effectLst/>
            </a:endParaRPr>
          </a:p>
          <a:p>
            <a:pPr indent="457200" rtl="0">
              <a:spcBef>
                <a:spcPts val="0"/>
              </a:spcBef>
              <a:spcAft>
                <a:spcPts val="800"/>
              </a:spcAft>
            </a:pPr>
            <a:r>
              <a:rPr lang="en-US" sz="4400" b="0" i="0" u="none" strike="noStrike" dirty="0">
                <a:solidFill>
                  <a:srgbClr val="000000"/>
                </a:solidFill>
                <a:effectLst/>
                <a:latin typeface="Times New Roman" panose="02020603050405020304" pitchFamily="18" charset="0"/>
              </a:rPr>
              <a:t>judgment in PTSD Veterans. </a:t>
            </a:r>
            <a:r>
              <a:rPr lang="en-US" sz="4400" b="0" i="1" u="none" strike="noStrike" dirty="0">
                <a:solidFill>
                  <a:srgbClr val="000000"/>
                </a:solidFill>
                <a:effectLst/>
                <a:latin typeface="Times New Roman" panose="02020603050405020304" pitchFamily="18" charset="0"/>
              </a:rPr>
              <a:t>The International Neuropsychology Society</a:t>
            </a:r>
            <a:r>
              <a:rPr lang="en-US" sz="4400" b="0" i="0" u="none" strike="noStrike" dirty="0">
                <a:solidFill>
                  <a:srgbClr val="000000"/>
                </a:solidFill>
                <a:effectLst/>
                <a:latin typeface="Times New Roman" panose="02020603050405020304" pitchFamily="18" charset="0"/>
              </a:rPr>
              <a:t>, Tucson AZ</a:t>
            </a:r>
            <a:r>
              <a:rPr lang="en-US" sz="4400" b="0" i="0" u="none" strike="noStrike" dirty="0">
                <a:solidFill>
                  <a:srgbClr val="222222"/>
                </a:solidFill>
                <a:effectLst/>
                <a:latin typeface="Times New Roman" panose="02020603050405020304" pitchFamily="18" charset="0"/>
              </a:rPr>
              <a:t>.</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             Editorial, July.</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Paul, A. (2021) The Extended Mind: the power of thinking outside the brain.  Houghton Mifflin,</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            Harcourt, Boston and New York.</a:t>
            </a:r>
            <a:endParaRPr lang="en-US" sz="4400" b="0" dirty="0">
              <a:effectLst/>
            </a:endParaRPr>
          </a:p>
          <a:p>
            <a:pPr rtl="0">
              <a:spcBef>
                <a:spcPts val="0"/>
              </a:spcBef>
              <a:spcAft>
                <a:spcPts val="0"/>
              </a:spcAft>
            </a:pPr>
            <a:r>
              <a:rPr lang="en-US" sz="4400" b="0" i="0" u="none" strike="noStrike" dirty="0">
                <a:solidFill>
                  <a:srgbClr val="222222"/>
                </a:solidFill>
                <a:effectLst/>
                <a:latin typeface="Times New Roman" panose="02020603050405020304" pitchFamily="18" charset="0"/>
              </a:rPr>
              <a:t>Perez, D., Larson, P. Bair, J. (2021) U.S. Veterans Experience Moral Injury Differently Based on Moral</a:t>
            </a:r>
            <a:endParaRPr lang="en-US" sz="4400" i="0" u="none" strike="noStrike" dirty="0">
              <a:solidFill>
                <a:srgbClr val="222222"/>
              </a:solidFill>
              <a:latin typeface="Times New Roman" panose="02020603050405020304" pitchFamily="18" charset="0"/>
            </a:endParaRPr>
          </a:p>
          <a:p>
            <a:pPr marL="0" indent="0" rtl="0">
              <a:spcBef>
                <a:spcPts val="0"/>
              </a:spcBef>
              <a:spcAft>
                <a:spcPts val="0"/>
              </a:spcAft>
              <a:buNone/>
            </a:pPr>
            <a:endParaRPr lang="en-US" sz="4400" b="0" dirty="0">
              <a:effectLst/>
            </a:endParaRPr>
          </a:p>
          <a:p>
            <a:pPr rtl="0">
              <a:spcBef>
                <a:spcPts val="0"/>
              </a:spcBef>
              <a:spcAft>
                <a:spcPts val="0"/>
              </a:spcAft>
            </a:pPr>
            <a:r>
              <a:rPr lang="en-US" sz="4400" b="0" i="0" u="none" strike="noStrike" dirty="0">
                <a:solidFill>
                  <a:srgbClr val="222222"/>
                </a:solidFill>
                <a:effectLst/>
                <a:latin typeface="Times New Roman" panose="02020603050405020304" pitchFamily="18" charset="0"/>
              </a:rPr>
              <a:t>            Foundations Preferences, </a:t>
            </a:r>
            <a:r>
              <a:rPr lang="en-US" sz="4400" b="0" i="1" u="none" strike="noStrike" dirty="0">
                <a:solidFill>
                  <a:srgbClr val="000000"/>
                </a:solidFill>
                <a:effectLst/>
                <a:latin typeface="Times New Roman" panose="02020603050405020304" pitchFamily="18" charset="0"/>
              </a:rPr>
              <a:t>Journal of Community Engagement and Scholarship (JCES).</a:t>
            </a:r>
          </a:p>
          <a:p>
            <a:pPr rtl="0">
              <a:spcBef>
                <a:spcPts val="0"/>
              </a:spcBef>
              <a:spcAft>
                <a:spcPts val="0"/>
              </a:spcAft>
            </a:pP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Siling, J. L., Truss, K., Philips, L., Eastwood, O., Bendall, S. (2021) Young people’s journeys of recovery</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               from trauma: a qualitative study of narratives from internet forums.  </a:t>
            </a:r>
            <a:r>
              <a:rPr lang="en-US" sz="4400" b="0" i="1" u="none" strike="noStrike" dirty="0">
                <a:solidFill>
                  <a:srgbClr val="000000"/>
                </a:solidFill>
                <a:effectLst/>
                <a:latin typeface="Times New Roman" panose="02020603050405020304" pitchFamily="18" charset="0"/>
              </a:rPr>
              <a:t>Psychological Trauma:   </a:t>
            </a:r>
            <a:endParaRPr lang="en-US" sz="4400" b="0" dirty="0">
              <a:effectLst/>
            </a:endParaRPr>
          </a:p>
          <a:p>
            <a:pPr indent="457200" rtl="0">
              <a:spcBef>
                <a:spcPts val="0"/>
              </a:spcBef>
              <a:spcAft>
                <a:spcPts val="800"/>
              </a:spcAft>
            </a:pPr>
            <a:r>
              <a:rPr lang="en-US" sz="4400" b="0" i="1" u="none" strike="noStrike" dirty="0">
                <a:solidFill>
                  <a:srgbClr val="000000"/>
                </a:solidFill>
                <a:effectLst/>
                <a:latin typeface="Times New Roman" panose="02020603050405020304" pitchFamily="18" charset="0"/>
              </a:rPr>
              <a:t> Theory, Research, Practice, and Policy</a:t>
            </a:r>
            <a:r>
              <a:rPr lang="en-US" sz="4400" b="0" i="0" u="none" strike="noStrike" dirty="0">
                <a:solidFill>
                  <a:srgbClr val="000000"/>
                </a:solidFill>
                <a:effectLst/>
                <a:latin typeface="Times New Roman" panose="02020603050405020304" pitchFamily="18" charset="0"/>
              </a:rPr>
              <a:t>, vol 13, No. 3, p 294 – 296.</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Sinatra, G., &amp; Hofer, B. (2021).  Science Denial: Why it happens and what to do about it.  Oxford</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  University Press. </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Sproule, E. (2022), The Impact of Moral Injury and Moral Distress on Spirituality: A Military</a:t>
            </a:r>
            <a:endParaRPr lang="en-US" sz="4400" b="0" dirty="0">
              <a:effectLst/>
            </a:endParaRPr>
          </a:p>
          <a:p>
            <a:pPr rtl="0">
              <a:spcBef>
                <a:spcPts val="0"/>
              </a:spcBef>
              <a:spcAft>
                <a:spcPts val="800"/>
              </a:spcAft>
            </a:pPr>
            <a:r>
              <a:rPr lang="en-US" sz="4400" b="0" i="0" u="none" strike="noStrike" dirty="0">
                <a:solidFill>
                  <a:srgbClr val="000000"/>
                </a:solidFill>
                <a:effectLst/>
                <a:latin typeface="Times New Roman" panose="02020603050405020304" pitchFamily="18" charset="0"/>
              </a:rPr>
              <a:t>             Perspective. </a:t>
            </a:r>
            <a:r>
              <a:rPr lang="en-US" sz="4400" b="0" i="1" u="none" strike="noStrike" dirty="0">
                <a:solidFill>
                  <a:srgbClr val="000000"/>
                </a:solidFill>
                <a:effectLst/>
                <a:latin typeface="Times New Roman" panose="02020603050405020304" pitchFamily="18" charset="0"/>
              </a:rPr>
              <a:t>ProQuest.</a:t>
            </a:r>
            <a:endParaRPr lang="en-US" sz="4400" b="0" dirty="0">
              <a:effectLst/>
            </a:endParaRPr>
          </a:p>
          <a:p>
            <a:pPr rtl="0">
              <a:spcBef>
                <a:spcPts val="0"/>
              </a:spcBef>
              <a:spcAft>
                <a:spcPts val="800"/>
              </a:spcAft>
            </a:pPr>
            <a:r>
              <a:rPr lang="en-US" sz="1800" b="0" i="0" u="none" strike="noStrike" dirty="0">
                <a:solidFill>
                  <a:srgbClr val="000000"/>
                </a:solidFill>
                <a:effectLst/>
                <a:latin typeface="Times New Roman" panose="02020603050405020304" pitchFamily="18" charset="0"/>
              </a:rPr>
              <a:t>Van der Kolk, B. (2015) The Body Keeps the Score: Brain, Mind, and Body in the Healing of Trauma.</a:t>
            </a:r>
            <a:endParaRPr lang="en-US" b="0" dirty="0">
              <a:effectLst/>
            </a:endParaRPr>
          </a:p>
          <a:p>
            <a:pPr rtl="0">
              <a:spcBef>
                <a:spcPts val="0"/>
              </a:spcBef>
              <a:spcAft>
                <a:spcPts val="800"/>
              </a:spcAft>
            </a:pPr>
            <a:r>
              <a:rPr lang="en-US" sz="1800" b="0" i="0" u="none" strike="noStrike" dirty="0">
                <a:solidFill>
                  <a:srgbClr val="000000"/>
                </a:solidFill>
                <a:effectLst/>
                <a:latin typeface="Times New Roman" panose="02020603050405020304" pitchFamily="18" charset="0"/>
              </a:rPr>
              <a:t>             Penguin Publishing.</a:t>
            </a:r>
            <a:br>
              <a:rPr lang="en-US" sz="1800" b="0" i="0" u="none" strike="noStrike" dirty="0">
                <a:solidFill>
                  <a:srgbClr val="555555"/>
                </a:solidFill>
                <a:effectLst/>
                <a:latin typeface="Times New Roman" panose="02020603050405020304" pitchFamily="18" charset="0"/>
              </a:rPr>
            </a:br>
            <a:br>
              <a:rPr lang="en-US" sz="1800" b="0" i="0" u="none" strike="noStrike" dirty="0">
                <a:solidFill>
                  <a:srgbClr val="555555"/>
                </a:solidFill>
                <a:effectLst/>
                <a:latin typeface="Times New Roman" panose="02020603050405020304" pitchFamily="18" charset="0"/>
              </a:rPr>
            </a:br>
            <a:endParaRPr lang="en-US" b="0" dirty="0">
              <a:effectLst/>
            </a:endParaRPr>
          </a:p>
          <a:p>
            <a:br>
              <a:rPr lang="en-US" b="0" dirty="0">
                <a:effectLst/>
              </a:rPr>
            </a:br>
            <a:endParaRPr lang="en-US" dirty="0"/>
          </a:p>
        </p:txBody>
      </p:sp>
    </p:spTree>
    <p:extLst>
      <p:ext uri="{BB962C8B-B14F-4D97-AF65-F5344CB8AC3E}">
        <p14:creationId xmlns:p14="http://schemas.microsoft.com/office/powerpoint/2010/main" val="301143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0764C2-07A4-294E-1A0F-0D0131B8EAA0}"/>
              </a:ext>
            </a:extLst>
          </p:cNvPr>
          <p:cNvSpPr txBox="1"/>
          <p:nvPr/>
        </p:nvSpPr>
        <p:spPr>
          <a:xfrm>
            <a:off x="33866" y="0"/>
            <a:ext cx="12124267" cy="4575612"/>
          </a:xfrm>
          <a:prstGeom prst="rect">
            <a:avLst/>
          </a:prstGeom>
          <a:noFill/>
        </p:spPr>
        <p:txBody>
          <a:bodyPr wrap="square">
            <a:spAutoFit/>
          </a:bodyPr>
          <a:lstStyle/>
          <a:p>
            <a:pPr rtl="0">
              <a:spcBef>
                <a:spcPts val="0"/>
              </a:spcBef>
              <a:spcAft>
                <a:spcPts val="800"/>
              </a:spcAft>
            </a:pPr>
            <a:br>
              <a:rPr lang="en-US" sz="1100" b="0" dirty="0">
                <a:effectLst/>
              </a:rPr>
            </a:br>
            <a:r>
              <a:rPr lang="en-US" sz="1100" b="0" i="0" u="none" strike="noStrike" dirty="0">
                <a:solidFill>
                  <a:srgbClr val="000000"/>
                </a:solidFill>
                <a:effectLst/>
                <a:latin typeface="Times New Roman" panose="02020603050405020304" pitchFamily="18" charset="0"/>
              </a:rPr>
              <a:t>Kahneman, D., Sibony. O., Sunstein, C. (2021) Noise: A Flaw in Human Judgment, Hachette Book</a:t>
            </a:r>
            <a:r>
              <a:rPr lang="en-US" sz="1100" dirty="0">
                <a:solidFill>
                  <a:srgbClr val="000000"/>
                </a:solidFill>
                <a:latin typeface="Times New Roman" panose="02020603050405020304" pitchFamily="18" charset="0"/>
              </a:rPr>
              <a:t> </a:t>
            </a:r>
            <a:r>
              <a:rPr lang="en-US" sz="1100" b="0" i="0" u="none" strike="noStrike" dirty="0">
                <a:solidFill>
                  <a:srgbClr val="000000"/>
                </a:solidFill>
                <a:effectLst/>
                <a:latin typeface="Times New Roman" panose="02020603050405020304" pitchFamily="18" charset="0"/>
              </a:rPr>
              <a:t>Group, New York, New York</a:t>
            </a:r>
            <a:endParaRPr lang="en-US" sz="1100" b="0" dirty="0">
              <a:effectLst/>
            </a:endParaRPr>
          </a:p>
          <a:p>
            <a:endParaRPr lang="en-US" sz="1100" b="0" dirty="0">
              <a:solidFill>
                <a:srgbClr val="000000"/>
              </a:solidFill>
              <a:effectLst/>
              <a:latin typeface="Times New Roman" panose="02020603050405020304" pitchFamily="18" charset="0"/>
            </a:endParaRPr>
          </a:p>
          <a:p>
            <a:r>
              <a:rPr lang="en-US" sz="1100" b="0" i="0" u="none" strike="noStrike" dirty="0">
                <a:solidFill>
                  <a:srgbClr val="000000"/>
                </a:solidFill>
                <a:effectLst/>
                <a:latin typeface="Times New Roman" panose="02020603050405020304" pitchFamily="18" charset="0"/>
              </a:rPr>
              <a:t>Lancaster, S., &amp; Miller, M. (2018, December 18). Moral decision making, religious strain, and the experience of moral injury. </a:t>
            </a:r>
            <a:r>
              <a:rPr lang="en-US" sz="1100" b="0" i="1" u="none" strike="noStrike" dirty="0">
                <a:solidFill>
                  <a:srgbClr val="000000"/>
                </a:solidFill>
                <a:effectLst/>
                <a:latin typeface="Times New Roman" panose="02020603050405020304" pitchFamily="18" charset="0"/>
              </a:rPr>
              <a:t>American Psychological Association. </a:t>
            </a:r>
            <a:r>
              <a:rPr lang="en-US" sz="1100" b="0" i="0" u="none" strike="noStrike" dirty="0">
                <a:solidFill>
                  <a:srgbClr val="000000"/>
                </a:solidFill>
                <a:effectLst/>
                <a:latin typeface="Times New Roman" panose="02020603050405020304" pitchFamily="18" charset="0"/>
              </a:rPr>
              <a:t>https://doi.org/10.31234/osf.io/dz7ev </a:t>
            </a:r>
          </a:p>
          <a:p>
            <a:r>
              <a:rPr lang="en-US" sz="1100" b="0" i="0" u="none" strike="noStrike" dirty="0">
                <a:solidFill>
                  <a:srgbClr val="000000"/>
                </a:solidFill>
                <a:effectLst/>
                <a:latin typeface="Times New Roman" panose="02020603050405020304" pitchFamily="18" charset="0"/>
              </a:rPr>
              <a:t>    </a:t>
            </a:r>
          </a:p>
          <a:p>
            <a:r>
              <a:rPr lang="en-US" sz="1100" b="0" i="0" u="none" strike="noStrike" dirty="0">
                <a:solidFill>
                  <a:srgbClr val="000000"/>
                </a:solidFill>
                <a:effectLst/>
                <a:latin typeface="Times New Roman" panose="02020603050405020304" pitchFamily="18" charset="0"/>
              </a:rPr>
              <a:t>Lieberman, M. D., Eisenberger, N. I., Crockett, M. J., Tom, S. M., Pfeifer, J. H., &amp; Way, B. M. (2007).Putting feelings into words: affect labeling disrupts amygdala activity in response to affective</a:t>
            </a:r>
            <a:endParaRPr lang="en-US" sz="1100" b="0" dirty="0">
              <a:effectLst/>
            </a:endParaRPr>
          </a:p>
          <a:p>
            <a:pPr indent="457200" rtl="0">
              <a:spcBef>
                <a:spcPts val="0"/>
              </a:spcBef>
              <a:spcAft>
                <a:spcPts val="800"/>
              </a:spcAft>
            </a:pPr>
            <a:r>
              <a:rPr lang="en-US" sz="1100" b="0" i="0" u="none" strike="noStrike" dirty="0">
                <a:solidFill>
                  <a:srgbClr val="000000"/>
                </a:solidFill>
                <a:effectLst/>
                <a:latin typeface="Times New Roman" panose="02020603050405020304" pitchFamily="18" charset="0"/>
              </a:rPr>
              <a:t> stimuli. </a:t>
            </a:r>
            <a:r>
              <a:rPr lang="en-US" sz="1100" b="0" i="1" u="none" strike="noStrike" dirty="0">
                <a:solidFill>
                  <a:srgbClr val="000000"/>
                </a:solidFill>
                <a:effectLst/>
                <a:latin typeface="Times New Roman" panose="02020603050405020304" pitchFamily="18" charset="0"/>
              </a:rPr>
              <a:t>Psychological Science</a:t>
            </a:r>
            <a:r>
              <a:rPr lang="en-US" sz="1100" b="0" i="0" u="none" strike="noStrike" dirty="0">
                <a:solidFill>
                  <a:srgbClr val="000000"/>
                </a:solidFill>
                <a:effectLst/>
                <a:latin typeface="Times New Roman" panose="02020603050405020304" pitchFamily="18" charset="0"/>
              </a:rPr>
              <a:t>, 18(5), 421–428. </a:t>
            </a:r>
            <a:endParaRPr lang="en-US" sz="1100" b="0" dirty="0">
              <a:effectLst/>
            </a:endParaRPr>
          </a:p>
          <a:p>
            <a:pPr rtl="0">
              <a:spcBef>
                <a:spcPts val="0"/>
              </a:spcBef>
              <a:spcAft>
                <a:spcPts val="800"/>
              </a:spcAft>
            </a:pPr>
            <a:r>
              <a:rPr lang="en-US" sz="1100" b="0" i="0" u="none" strike="noStrike" dirty="0">
                <a:solidFill>
                  <a:srgbClr val="000000"/>
                </a:solidFill>
                <a:effectLst/>
                <a:latin typeface="Times New Roman" panose="02020603050405020304" pitchFamily="18" charset="0"/>
              </a:rPr>
              <a:t>Sinatra, G., &amp; Hofer, B. (2021).  Science Denial: Why it happens and what to do about it.  Oxford</a:t>
            </a:r>
            <a:endParaRPr lang="en-US" sz="1100" b="0" dirty="0">
              <a:effectLst/>
            </a:endParaRPr>
          </a:p>
          <a:p>
            <a:pPr rtl="0">
              <a:spcBef>
                <a:spcPts val="0"/>
              </a:spcBef>
              <a:spcAft>
                <a:spcPts val="800"/>
              </a:spcAft>
            </a:pPr>
            <a:r>
              <a:rPr lang="en-US" sz="1100" b="0" i="0" u="none" strike="noStrike" dirty="0">
                <a:solidFill>
                  <a:srgbClr val="000000"/>
                </a:solidFill>
                <a:effectLst/>
                <a:latin typeface="Times New Roman" panose="02020603050405020304" pitchFamily="18" charset="0"/>
              </a:rPr>
              <a:t>  University Press. </a:t>
            </a:r>
            <a:endParaRPr lang="en-US" sz="1100" b="0" dirty="0">
              <a:effectLst/>
            </a:endParaRPr>
          </a:p>
          <a:p>
            <a:pPr rtl="0">
              <a:spcBef>
                <a:spcPts val="0"/>
              </a:spcBef>
              <a:spcAft>
                <a:spcPts val="800"/>
              </a:spcAft>
            </a:pPr>
            <a:r>
              <a:rPr lang="en-US" sz="1100" b="0" i="0" u="none" strike="noStrike" dirty="0">
                <a:solidFill>
                  <a:srgbClr val="000000"/>
                </a:solidFill>
                <a:effectLst/>
                <a:latin typeface="Times New Roman" panose="02020603050405020304" pitchFamily="18" charset="0"/>
              </a:rPr>
              <a:t>Sproule, E. (2022), The Impact of Moral Injury and Moral Distress on Spirituality: A Military</a:t>
            </a:r>
            <a:endParaRPr lang="en-US" sz="1100" b="0" dirty="0">
              <a:effectLst/>
            </a:endParaRPr>
          </a:p>
          <a:p>
            <a:pPr rtl="0">
              <a:spcBef>
                <a:spcPts val="0"/>
              </a:spcBef>
              <a:spcAft>
                <a:spcPts val="800"/>
              </a:spcAft>
            </a:pPr>
            <a:r>
              <a:rPr lang="en-US" sz="1100" b="0" i="0" u="none" strike="noStrike" dirty="0">
                <a:solidFill>
                  <a:srgbClr val="000000"/>
                </a:solidFill>
                <a:effectLst/>
                <a:latin typeface="Times New Roman" panose="02020603050405020304" pitchFamily="18" charset="0"/>
              </a:rPr>
              <a:t>             Perspective. </a:t>
            </a:r>
            <a:r>
              <a:rPr lang="en-US" sz="1100" b="0" i="1" u="none" strike="noStrike" dirty="0">
                <a:solidFill>
                  <a:srgbClr val="000000"/>
                </a:solidFill>
                <a:effectLst/>
                <a:latin typeface="Times New Roman" panose="02020603050405020304" pitchFamily="18" charset="0"/>
              </a:rPr>
              <a:t>ProQuest.</a:t>
            </a:r>
            <a:endParaRPr lang="en-US" sz="1100" b="0" dirty="0">
              <a:effectLst/>
            </a:endParaRPr>
          </a:p>
          <a:p>
            <a:pPr rtl="0">
              <a:spcBef>
                <a:spcPts val="0"/>
              </a:spcBef>
              <a:spcAft>
                <a:spcPts val="800"/>
              </a:spcAft>
            </a:pPr>
            <a:r>
              <a:rPr lang="en-US" sz="1100" b="0" i="0" u="none" strike="noStrike" dirty="0">
                <a:solidFill>
                  <a:srgbClr val="000000"/>
                </a:solidFill>
                <a:effectLst/>
                <a:latin typeface="Times New Roman" panose="02020603050405020304" pitchFamily="18" charset="0"/>
              </a:rPr>
              <a:t>Van der Kolk, B. (2015) The Body Keeps the Score: Brain, Mind, and Body in the Healing of Trauma.</a:t>
            </a:r>
            <a:endParaRPr lang="en-US" sz="1100" b="0" dirty="0">
              <a:effectLst/>
            </a:endParaRPr>
          </a:p>
          <a:p>
            <a:pPr rtl="0">
              <a:spcBef>
                <a:spcPts val="0"/>
              </a:spcBef>
              <a:spcAft>
                <a:spcPts val="800"/>
              </a:spcAft>
            </a:pPr>
            <a:r>
              <a:rPr lang="en-US" sz="1100" b="0" i="0" u="none" strike="noStrike" dirty="0">
                <a:solidFill>
                  <a:srgbClr val="000000"/>
                </a:solidFill>
                <a:effectLst/>
                <a:latin typeface="Times New Roman" panose="02020603050405020304" pitchFamily="18" charset="0"/>
              </a:rPr>
              <a:t>             Penguin Publishing.</a:t>
            </a:r>
            <a:br>
              <a:rPr lang="en-US" sz="1100" b="0" i="0" u="none" strike="noStrike" dirty="0">
                <a:solidFill>
                  <a:srgbClr val="555555"/>
                </a:solidFill>
                <a:effectLst/>
                <a:latin typeface="Times New Roman" panose="02020603050405020304" pitchFamily="18" charset="0"/>
              </a:rPr>
            </a:br>
            <a:br>
              <a:rPr lang="en-US" sz="1800" b="0" i="0" u="none" strike="noStrike" dirty="0">
                <a:solidFill>
                  <a:srgbClr val="555555"/>
                </a:solidFill>
                <a:effectLst/>
                <a:latin typeface="Times New Roman" panose="02020603050405020304" pitchFamily="18" charset="0"/>
              </a:rPr>
            </a:br>
            <a:endParaRPr lang="en-US" sz="1100" b="0" dirty="0">
              <a:effectLst/>
            </a:endParaRPr>
          </a:p>
          <a:p>
            <a:br>
              <a:rPr lang="en-US" sz="1100" dirty="0"/>
            </a:br>
            <a:r>
              <a:rPr lang="en-US" sz="1100" b="0" i="0" u="none" strike="noStrike" dirty="0">
                <a:solidFill>
                  <a:srgbClr val="000000"/>
                </a:solidFill>
                <a:effectLst/>
                <a:latin typeface="Times New Roman" panose="02020603050405020304" pitchFamily="18" charset="0"/>
              </a:rPr>
              <a:t>        </a:t>
            </a:r>
            <a:endParaRPr lang="en-US" sz="1100" b="0" dirty="0">
              <a:effectLst/>
            </a:endParaRPr>
          </a:p>
          <a:p>
            <a:br>
              <a:rPr lang="en-US" sz="1100" dirty="0"/>
            </a:br>
            <a:endParaRPr lang="en-US" sz="1100" b="0" dirty="0">
              <a:effectLst/>
            </a:endParaRPr>
          </a:p>
          <a:p>
            <a:br>
              <a:rPr lang="en-US" sz="1100" dirty="0"/>
            </a:br>
            <a:endParaRPr lang="en-US" sz="1100" dirty="0"/>
          </a:p>
        </p:txBody>
      </p:sp>
    </p:spTree>
    <p:extLst>
      <p:ext uri="{BB962C8B-B14F-4D97-AF65-F5344CB8AC3E}">
        <p14:creationId xmlns:p14="http://schemas.microsoft.com/office/powerpoint/2010/main" val="386422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accent2"/>
                </a:solidFill>
              </a:rPr>
              <a:t>DSM-5</a:t>
            </a:r>
            <a:r>
              <a:rPr lang="en-US" dirty="0">
                <a:solidFill>
                  <a:schemeClr val="accent2"/>
                </a:solidFill>
              </a:rPr>
              <a:t> </a:t>
            </a:r>
            <a:r>
              <a:rPr lang="en-US" b="1" dirty="0">
                <a:solidFill>
                  <a:schemeClr val="accent2"/>
                </a:solidFill>
              </a:rPr>
              <a:t>Criteria for PTSD</a:t>
            </a:r>
          </a:p>
        </p:txBody>
      </p:sp>
      <p:sp>
        <p:nvSpPr>
          <p:cNvPr id="3" name="Content Placeholder 2"/>
          <p:cNvSpPr>
            <a:spLocks noGrp="1"/>
          </p:cNvSpPr>
          <p:nvPr>
            <p:ph idx="1"/>
          </p:nvPr>
        </p:nvSpPr>
        <p:spPr>
          <a:xfrm>
            <a:off x="1232191" y="1886957"/>
            <a:ext cx="9923489" cy="4023360"/>
          </a:xfrm>
        </p:spPr>
        <p:txBody>
          <a:bodyPr>
            <a:normAutofit fontScale="92500" lnSpcReduction="10000"/>
          </a:bodyPr>
          <a:lstStyle/>
          <a:p>
            <a:pPr marL="458788" indent="-444500">
              <a:buFont typeface="Wingdings" charset="2"/>
              <a:buChar char="Ø"/>
            </a:pPr>
            <a:r>
              <a:rPr lang="en-US" sz="2600" dirty="0">
                <a:solidFill>
                  <a:schemeClr val="tx2"/>
                </a:solidFill>
              </a:rPr>
              <a:t>A.  Exposure to one or more traumatic event(s)</a:t>
            </a:r>
          </a:p>
          <a:p>
            <a:pPr marL="458788" indent="-444500">
              <a:buFont typeface="Wingdings" charset="2"/>
              <a:buChar char="Ø"/>
            </a:pPr>
            <a:r>
              <a:rPr lang="en-US" sz="2600" dirty="0">
                <a:solidFill>
                  <a:schemeClr val="tx2"/>
                </a:solidFill>
              </a:rPr>
              <a:t>B. Intrusion symptoms associated with the traumatic event(s) (1+)</a:t>
            </a:r>
          </a:p>
          <a:p>
            <a:pPr marL="458788" indent="-444500">
              <a:buFont typeface="Wingdings" charset="2"/>
              <a:buChar char="Ø"/>
            </a:pPr>
            <a:r>
              <a:rPr lang="en-US" sz="2600" dirty="0">
                <a:solidFill>
                  <a:schemeClr val="tx2"/>
                </a:solidFill>
              </a:rPr>
              <a:t>C. Persistent avoidance of stimuli associated with the traumatic event(s) (1 or 2)</a:t>
            </a:r>
          </a:p>
          <a:p>
            <a:pPr marL="458788" indent="-444500">
              <a:buFont typeface="Wingdings" charset="2"/>
              <a:buChar char="Ø"/>
            </a:pPr>
            <a:r>
              <a:rPr lang="en-US" sz="2600" dirty="0">
                <a:solidFill>
                  <a:schemeClr val="tx2"/>
                </a:solidFill>
              </a:rPr>
              <a:t>D. Negative alterations in cognitions and mood that are associated with the traumatic event(s) (3+)</a:t>
            </a:r>
          </a:p>
          <a:p>
            <a:pPr marL="458788" indent="-444500">
              <a:buFont typeface="Wingdings" charset="2"/>
              <a:buChar char="Ø"/>
            </a:pPr>
            <a:r>
              <a:rPr lang="en-US" sz="2600" dirty="0">
                <a:solidFill>
                  <a:schemeClr val="tx2"/>
                </a:solidFill>
              </a:rPr>
              <a:t>E. Alterations in arousal and reactivity that are associated with the traumatic event(s)</a:t>
            </a:r>
            <a:r>
              <a:rPr lang="en-US" sz="2600" dirty="0">
                <a:solidFill>
                  <a:schemeClr val="tx2"/>
                </a:solidFill>
                <a:sym typeface="Wingdings"/>
              </a:rPr>
              <a:t> (3+)</a:t>
            </a:r>
            <a:endParaRPr lang="en-US" sz="2600" dirty="0">
              <a:solidFill>
                <a:schemeClr val="tx2"/>
              </a:solidFill>
            </a:endParaRPr>
          </a:p>
        </p:txBody>
      </p:sp>
      <p:sp>
        <p:nvSpPr>
          <p:cNvPr id="5" name="TextBox 4"/>
          <p:cNvSpPr txBox="1"/>
          <p:nvPr/>
        </p:nvSpPr>
        <p:spPr>
          <a:xfrm>
            <a:off x="446350" y="5977468"/>
            <a:ext cx="11094721" cy="523220"/>
          </a:xfrm>
          <a:prstGeom prst="rect">
            <a:avLst/>
          </a:prstGeom>
          <a:noFill/>
        </p:spPr>
        <p:txBody>
          <a:bodyPr wrap="square" rtlCol="0">
            <a:spAutoFit/>
          </a:bodyPr>
          <a:lstStyle/>
          <a:p>
            <a:r>
              <a:rPr lang="en-US" sz="1400" dirty="0"/>
              <a:t>American Psychiatric Association. (2013). </a:t>
            </a:r>
            <a:r>
              <a:rPr lang="en-US" sz="1400" i="1" dirty="0"/>
              <a:t>Diagnostic and statistical manual of mental disorders</a:t>
            </a:r>
            <a:r>
              <a:rPr lang="en-US" sz="1400" dirty="0"/>
              <a:t> (5</a:t>
            </a:r>
            <a:r>
              <a:rPr lang="en-US" sz="1400" baseline="30000" dirty="0"/>
              <a:t>th </a:t>
            </a:r>
            <a:r>
              <a:rPr lang="en-US" sz="1400" dirty="0"/>
              <a:t>ed.). Arlington, VA: American Psychiatric Publishing.</a:t>
            </a:r>
          </a:p>
          <a:p>
            <a:endParaRPr lang="en-US" sz="1400" dirty="0"/>
          </a:p>
        </p:txBody>
      </p:sp>
    </p:spTree>
    <p:extLst>
      <p:ext uri="{BB962C8B-B14F-4D97-AF65-F5344CB8AC3E}">
        <p14:creationId xmlns:p14="http://schemas.microsoft.com/office/powerpoint/2010/main" val="55451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1DDF16-16F4-2C66-73D1-860605E0999A}"/>
              </a:ext>
            </a:extLst>
          </p:cNvPr>
          <p:cNvSpPr>
            <a:spLocks noGrp="1"/>
          </p:cNvSpPr>
          <p:nvPr>
            <p:ph type="title"/>
          </p:nvPr>
        </p:nvSpPr>
        <p:spPr>
          <a:xfrm>
            <a:off x="913795" y="95533"/>
            <a:ext cx="10331960" cy="514067"/>
          </a:xfrm>
        </p:spPr>
        <p:txBody>
          <a:bodyPr>
            <a:normAutofit fontScale="90000"/>
          </a:bodyPr>
          <a:lstStyle/>
          <a:p>
            <a:r>
              <a:rPr lang="en-US" sz="4000" dirty="0"/>
              <a:t>MORAL COMPASS</a:t>
            </a:r>
          </a:p>
        </p:txBody>
      </p:sp>
      <p:sp>
        <p:nvSpPr>
          <p:cNvPr id="3" name="Text Placeholder 2">
            <a:extLst>
              <a:ext uri="{FF2B5EF4-FFF2-40B4-BE49-F238E27FC236}">
                <a16:creationId xmlns:a16="http://schemas.microsoft.com/office/drawing/2014/main" id="{8C77D8F9-BDB9-3278-D17C-1A6F8E25C753}"/>
              </a:ext>
            </a:extLst>
          </p:cNvPr>
          <p:cNvSpPr>
            <a:spLocks noGrp="1"/>
          </p:cNvSpPr>
          <p:nvPr>
            <p:ph idx="1"/>
          </p:nvPr>
        </p:nvSpPr>
        <p:spPr/>
        <p:txBody>
          <a:bodyPr/>
          <a:lstStyle/>
          <a:p>
            <a:r>
              <a:rPr lang="en-US" dirty="0"/>
              <a:t>MORAL COMPASS</a:t>
            </a:r>
          </a:p>
        </p:txBody>
      </p:sp>
      <p:pic>
        <p:nvPicPr>
          <p:cNvPr id="5" name="Picture 4">
            <a:extLst>
              <a:ext uri="{FF2B5EF4-FFF2-40B4-BE49-F238E27FC236}">
                <a16:creationId xmlns:a16="http://schemas.microsoft.com/office/drawing/2014/main" id="{1FCC4EA8-F427-5E31-EEC0-17467E67D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95" y="857250"/>
            <a:ext cx="11189065" cy="5888115"/>
          </a:xfrm>
          <a:prstGeom prst="rect">
            <a:avLst/>
          </a:prstGeom>
        </p:spPr>
      </p:pic>
    </p:spTree>
    <p:extLst>
      <p:ext uri="{BB962C8B-B14F-4D97-AF65-F5344CB8AC3E}">
        <p14:creationId xmlns:p14="http://schemas.microsoft.com/office/powerpoint/2010/main" val="285228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CDC5CC-48B9-7047-D677-AA72F83F3104}"/>
              </a:ext>
            </a:extLst>
          </p:cNvPr>
          <p:cNvSpPr txBox="1"/>
          <p:nvPr/>
        </p:nvSpPr>
        <p:spPr>
          <a:xfrm>
            <a:off x="0" y="0"/>
            <a:ext cx="12266763" cy="6463308"/>
          </a:xfrm>
          <a:prstGeom prst="rect">
            <a:avLst/>
          </a:prstGeom>
          <a:noFill/>
        </p:spPr>
        <p:txBody>
          <a:bodyPr wrap="square">
            <a:spAutoFit/>
          </a:bodyPr>
          <a:lstStyle/>
          <a:p>
            <a:pPr algn="l" fontAlgn="auto"/>
            <a:r>
              <a:rPr lang="en-US" sz="2800" dirty="0">
                <a:latin typeface="-apple-system"/>
              </a:rPr>
              <a:t>                              	           </a:t>
            </a:r>
            <a:r>
              <a:rPr lang="en-US" sz="2800" b="0" i="0" dirty="0">
                <a:effectLst/>
                <a:latin typeface="-apple-system"/>
              </a:rPr>
              <a:t>Moral Development.  </a:t>
            </a:r>
          </a:p>
          <a:p>
            <a:pPr algn="l" fontAlgn="auto"/>
            <a:r>
              <a:rPr lang="en-US" sz="2400" b="0" i="0" dirty="0">
                <a:effectLst/>
                <a:latin typeface="-apple-system"/>
              </a:rPr>
              <a:t>Family Influences, Religious involvement, Schools, Special Groups, Community Groups like </a:t>
            </a:r>
          </a:p>
          <a:p>
            <a:pPr algn="l" fontAlgn="auto"/>
            <a:r>
              <a:rPr lang="en-US" sz="2400" b="0" i="0" dirty="0">
                <a:effectLst/>
                <a:latin typeface="-apple-system"/>
              </a:rPr>
              <a:t> 			Rotary, YMCA/YWCA, Activities from sport</a:t>
            </a:r>
            <a:r>
              <a:rPr lang="en-US" sz="2400" dirty="0">
                <a:latin typeface="-apple-system"/>
              </a:rPr>
              <a:t>s and </a:t>
            </a:r>
            <a:r>
              <a:rPr lang="en-US" sz="2400" b="0" i="0" dirty="0">
                <a:effectLst/>
                <a:latin typeface="-apple-system"/>
              </a:rPr>
              <a:t>music to scouting.  </a:t>
            </a:r>
          </a:p>
          <a:p>
            <a:pPr algn="l" fontAlgn="auto"/>
            <a:endParaRPr lang="en-US" dirty="0">
              <a:latin typeface="-apple-system"/>
            </a:endParaRPr>
          </a:p>
          <a:p>
            <a:pPr algn="l" fontAlgn="auto"/>
            <a:r>
              <a:rPr lang="en-US" sz="2000" dirty="0">
                <a:latin typeface="-apple-system"/>
              </a:rPr>
              <a:t>**</a:t>
            </a:r>
            <a:r>
              <a:rPr lang="en-US" sz="2000" b="0" i="0" dirty="0">
                <a:effectLst/>
                <a:latin typeface="-apple-system"/>
              </a:rPr>
              <a:t>A compass is a relatively simple instrument based on a simple concept. </a:t>
            </a:r>
            <a:r>
              <a:rPr lang="en-US" sz="2000" dirty="0">
                <a:latin typeface="-apple-system"/>
              </a:rPr>
              <a:t> Our picture </a:t>
            </a:r>
            <a:r>
              <a:rPr lang="en-US" sz="2000" b="0" i="0" dirty="0">
                <a:effectLst/>
                <a:latin typeface="-apple-system"/>
              </a:rPr>
              <a:t>evokes a clear </a:t>
            </a:r>
            <a:r>
              <a:rPr lang="en-US" sz="2000" dirty="0">
                <a:latin typeface="-apple-system"/>
              </a:rPr>
              <a:t>image</a:t>
            </a:r>
            <a:r>
              <a:rPr lang="en-US" sz="2000" b="0" i="0" dirty="0">
                <a:effectLst/>
                <a:latin typeface="-apple-system"/>
              </a:rPr>
              <a:t> of mental processes </a:t>
            </a:r>
            <a:r>
              <a:rPr lang="en-US" sz="2000" dirty="0">
                <a:latin typeface="-apple-system"/>
              </a:rPr>
              <a:t> that</a:t>
            </a:r>
            <a:r>
              <a:rPr lang="en-US" sz="2000" b="0" i="0" dirty="0">
                <a:effectLst/>
                <a:latin typeface="-apple-system"/>
              </a:rPr>
              <a:t> point a person in a particular direction in life.</a:t>
            </a:r>
          </a:p>
          <a:p>
            <a:pPr algn="l" fontAlgn="auto"/>
            <a:r>
              <a:rPr lang="en-US" sz="2000" b="0" i="0" dirty="0">
                <a:effectLst/>
                <a:latin typeface="-apple-system"/>
              </a:rPr>
              <a:t> </a:t>
            </a:r>
            <a:endParaRPr lang="en-US" sz="2000" dirty="0">
              <a:latin typeface="-apple-system"/>
            </a:endParaRPr>
          </a:p>
          <a:p>
            <a:pPr algn="l" fontAlgn="auto"/>
            <a:r>
              <a:rPr lang="en-US" sz="2000" b="0" i="0" dirty="0">
                <a:effectLst/>
                <a:latin typeface="-apple-system"/>
              </a:rPr>
              <a:t>**A personal and social Moral Compass provides a direction through complex ethical challenges enabling leaders with the moral courage to stand for what is right</a:t>
            </a:r>
          </a:p>
          <a:p>
            <a:pPr algn="l" fontAlgn="auto"/>
            <a:r>
              <a:rPr lang="en-US" sz="2000" b="0" i="0" dirty="0">
                <a:effectLst/>
                <a:latin typeface="-apple-system"/>
              </a:rPr>
              <a:t> </a:t>
            </a:r>
          </a:p>
          <a:p>
            <a:pPr algn="l" fontAlgn="auto"/>
            <a:r>
              <a:rPr lang="en-US" sz="2000" b="0" i="0" dirty="0">
                <a:effectLst/>
                <a:latin typeface="-apple-system"/>
              </a:rPr>
              <a:t>** We all have to make decisions on a daily basis based on your values, ethics and morals. If our values, ethics and morals are corrupted we feel distress.  Severe incidents or accumulation of distress May lead to Moral Injury</a:t>
            </a:r>
            <a:endParaRPr lang="en-US" sz="2000" dirty="0">
              <a:latin typeface="-apple-system"/>
            </a:endParaRPr>
          </a:p>
          <a:p>
            <a:pPr algn="l" fontAlgn="auto"/>
            <a:endParaRPr lang="en-US" sz="2000" dirty="0">
              <a:latin typeface="-apple-system"/>
            </a:endParaRPr>
          </a:p>
          <a:p>
            <a:pPr algn="l" fontAlgn="auto"/>
            <a:r>
              <a:rPr lang="en-US" sz="2000" b="0" i="0" dirty="0">
                <a:effectLst/>
                <a:latin typeface="-apple-system"/>
              </a:rPr>
              <a:t>** leaders with a faulty moral compass may succeed in the short terms but in a matter of time they falter. Goodness Prevails in the long run.</a:t>
            </a:r>
          </a:p>
          <a:p>
            <a:pPr algn="l" fontAlgn="auto"/>
            <a:r>
              <a:rPr lang="en-US" sz="2000" b="0" i="0" dirty="0">
                <a:effectLst/>
                <a:latin typeface="-apple-system"/>
              </a:rPr>
              <a:t> </a:t>
            </a:r>
          </a:p>
          <a:p>
            <a:pPr algn="l" fontAlgn="auto"/>
            <a:r>
              <a:rPr lang="en-US" sz="2000" b="0" i="0" dirty="0">
                <a:effectLst/>
                <a:latin typeface="-apple-system"/>
              </a:rPr>
              <a:t>**  </a:t>
            </a:r>
            <a:r>
              <a:rPr lang="en-US" sz="2000" dirty="0">
                <a:latin typeface="-apple-system"/>
              </a:rPr>
              <a:t>When Moral Compass and </a:t>
            </a:r>
            <a:r>
              <a:rPr lang="en-US" sz="2000" b="0" i="0" dirty="0">
                <a:effectLst/>
                <a:latin typeface="-apple-system"/>
              </a:rPr>
              <a:t>erosion of values are unspeakable we have a threat to both society at large by accumulated anger and self </a:t>
            </a:r>
            <a:r>
              <a:rPr lang="en-US" sz="2000" dirty="0">
                <a:latin typeface="-apple-system"/>
              </a:rPr>
              <a:t>- </a:t>
            </a:r>
            <a:r>
              <a:rPr lang="en-US" sz="2000" b="0" i="0" dirty="0">
                <a:effectLst/>
                <a:latin typeface="-apple-system"/>
              </a:rPr>
              <a:t>other condemnation.</a:t>
            </a:r>
            <a:r>
              <a:rPr lang="en-US" sz="2000" dirty="0">
                <a:latin typeface="-apple-system"/>
              </a:rPr>
              <a:t>  </a:t>
            </a:r>
            <a:r>
              <a:rPr lang="en-US" sz="2000" b="0" i="0" dirty="0">
                <a:effectLst/>
                <a:latin typeface="-apple-system"/>
              </a:rPr>
              <a:t>The pressures to survive in the distress of war as well as the current array of complex, conflicting economical, social and political forces</a:t>
            </a:r>
            <a:r>
              <a:rPr lang="en-US" sz="2000" dirty="0">
                <a:latin typeface="-apple-system"/>
              </a:rPr>
              <a:t> threaten Moral Compass.</a:t>
            </a:r>
            <a:endParaRPr lang="en-US" sz="2000" b="0" i="0" dirty="0">
              <a:effectLst/>
              <a:latin typeface="-apple-system"/>
            </a:endParaRPr>
          </a:p>
          <a:p>
            <a:pPr algn="l" fontAlgn="auto"/>
            <a:r>
              <a:rPr lang="en-US" sz="2000" b="0" i="0" dirty="0">
                <a:effectLst/>
                <a:latin typeface="-apple-system"/>
              </a:rPr>
              <a:t> </a:t>
            </a:r>
          </a:p>
        </p:txBody>
      </p:sp>
    </p:spTree>
    <p:extLst>
      <p:ext uri="{BB962C8B-B14F-4D97-AF65-F5344CB8AC3E}">
        <p14:creationId xmlns:p14="http://schemas.microsoft.com/office/powerpoint/2010/main" val="97337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2C5B-A639-49A5-A3DE-514FC7F37464}"/>
              </a:ext>
            </a:extLst>
          </p:cNvPr>
          <p:cNvSpPr>
            <a:spLocks noGrp="1"/>
          </p:cNvSpPr>
          <p:nvPr>
            <p:ph type="title"/>
          </p:nvPr>
        </p:nvSpPr>
        <p:spPr>
          <a:xfrm>
            <a:off x="913795" y="167153"/>
            <a:ext cx="10353761" cy="1326321"/>
          </a:xfrm>
        </p:spPr>
        <p:txBody>
          <a:bodyPr/>
          <a:lstStyle/>
          <a:p>
            <a:pPr>
              <a:defRPr/>
            </a:pPr>
            <a:r>
              <a:rPr lang="en-US" b="1" dirty="0"/>
              <a:t>Moral Injury Examples Among Veterans</a:t>
            </a:r>
          </a:p>
        </p:txBody>
      </p:sp>
      <p:sp>
        <p:nvSpPr>
          <p:cNvPr id="3" name="Content Placeholder 2">
            <a:extLst>
              <a:ext uri="{FF2B5EF4-FFF2-40B4-BE49-F238E27FC236}">
                <a16:creationId xmlns:a16="http://schemas.microsoft.com/office/drawing/2014/main" id="{363D03B1-57BB-40A8-B601-4A5717186657}"/>
              </a:ext>
            </a:extLst>
          </p:cNvPr>
          <p:cNvSpPr>
            <a:spLocks noGrp="1"/>
          </p:cNvSpPr>
          <p:nvPr>
            <p:ph idx="1"/>
          </p:nvPr>
        </p:nvSpPr>
        <p:spPr>
          <a:xfrm>
            <a:off x="196645" y="1327355"/>
            <a:ext cx="11680723" cy="5338915"/>
          </a:xfrm>
        </p:spPr>
        <p:txBody>
          <a:bodyPr>
            <a:normAutofit fontScale="85000" lnSpcReduction="20000"/>
          </a:bodyPr>
          <a:lstStyle/>
          <a:p>
            <a:pPr>
              <a:buFont typeface="Arial" panose="020B0604020202020204" pitchFamily="34" charset="0"/>
              <a:buChar char="•"/>
              <a:defRPr/>
            </a:pPr>
            <a:r>
              <a:rPr lang="en-US" sz="3400" dirty="0"/>
              <a:t>The most common instances occur when military personnel wound and kill innocent civilians during a raid.</a:t>
            </a:r>
            <a:r>
              <a:rPr lang="en-US" altLang="en-US" sz="3400" dirty="0"/>
              <a:t> </a:t>
            </a:r>
          </a:p>
          <a:p>
            <a:pPr>
              <a:buFont typeface="Arial" panose="020B0604020202020204" pitchFamily="34" charset="0"/>
              <a:buChar char="•"/>
              <a:defRPr/>
            </a:pPr>
            <a:r>
              <a:rPr lang="en-US" sz="3400" dirty="0"/>
              <a:t>Perpetrating sexual violence or observing sexual violence by fellow troops.</a:t>
            </a:r>
          </a:p>
          <a:p>
            <a:pPr>
              <a:buFont typeface="Arial" panose="020B0604020202020204" pitchFamily="34" charset="0"/>
              <a:buChar char="•"/>
              <a:defRPr/>
            </a:pPr>
            <a:r>
              <a:rPr lang="en-US" sz="3400" dirty="0"/>
              <a:t>Observing violence or sexual violence by “allied” troops.</a:t>
            </a:r>
          </a:p>
          <a:p>
            <a:pPr>
              <a:buFont typeface="Arial" panose="020B0604020202020204" pitchFamily="34" charset="0"/>
              <a:buChar char="•"/>
              <a:defRPr/>
            </a:pPr>
            <a:r>
              <a:rPr lang="en-US" sz="3400" dirty="0"/>
              <a:t>Artillery, bombing, napalm, indiscriminate killing, and perpetration.</a:t>
            </a:r>
          </a:p>
          <a:p>
            <a:pPr>
              <a:buFont typeface="Arial" panose="020B0604020202020204" pitchFamily="34" charset="0"/>
              <a:buChar char="•"/>
              <a:defRPr/>
            </a:pPr>
            <a:r>
              <a:rPr lang="en-US" sz="3400" dirty="0"/>
              <a:t>Friendly fire and killing own troops.</a:t>
            </a:r>
          </a:p>
          <a:p>
            <a:pPr>
              <a:buFont typeface="Arial" panose="020B0604020202020204" pitchFamily="34" charset="0"/>
              <a:buChar char="•"/>
              <a:defRPr/>
            </a:pPr>
            <a:r>
              <a:rPr lang="en-US" sz="3400" dirty="0"/>
              <a:t>Torture.</a:t>
            </a:r>
          </a:p>
          <a:p>
            <a:pPr>
              <a:buFont typeface="Arial" panose="020B0604020202020204" pitchFamily="34" charset="0"/>
              <a:buChar char="•"/>
              <a:defRPr/>
            </a:pPr>
            <a:r>
              <a:rPr lang="en-US" sz="3400" dirty="0"/>
              <a:t>Desicrations</a:t>
            </a:r>
          </a:p>
          <a:p>
            <a:pPr>
              <a:buFont typeface="Arial" panose="020B0604020202020204" pitchFamily="34" charset="0"/>
              <a:buChar char="•"/>
              <a:defRPr/>
            </a:pPr>
            <a:r>
              <a:rPr lang="en-US" sz="3400" dirty="0"/>
              <a:t>Hiding/avoiding combat while peers are under fire</a:t>
            </a:r>
          </a:p>
          <a:p>
            <a:pPr>
              <a:defRPr/>
            </a:pPr>
            <a:endParaRPr lang="en-US" dirty="0"/>
          </a:p>
          <a:p>
            <a:pPr>
              <a:defRPr/>
            </a:pPr>
            <a:endParaRPr lang="en-US" dirty="0"/>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58713B12-852A-47C7-9958-EDF8479C0EB8}"/>
              </a:ext>
            </a:extLst>
          </p:cNvPr>
          <p:cNvSpPr>
            <a:spLocks noGrp="1"/>
          </p:cNvSpPr>
          <p:nvPr>
            <p:ph type="sldNum" sz="quarter" idx="12"/>
          </p:nvPr>
        </p:nvSpPr>
        <p:spPr/>
        <p:txBody>
          <a:bodyPr/>
          <a:lstStyle/>
          <a:p>
            <a:fld id="{F2D15FC0-12BD-6240-A7C0-BFD7620632E4}" type="slidenum">
              <a:rPr lang="en-US" smtClean="0"/>
              <a:t>5</a:t>
            </a:fld>
            <a:endParaRPr lang="en-US" dirty="0"/>
          </a:p>
        </p:txBody>
      </p:sp>
    </p:spTree>
    <p:extLst>
      <p:ext uri="{BB962C8B-B14F-4D97-AF65-F5344CB8AC3E}">
        <p14:creationId xmlns:p14="http://schemas.microsoft.com/office/powerpoint/2010/main" val="44809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B036E6-B759-4B41-9453-D2D5FC02C001}"/>
              </a:ext>
            </a:extLst>
          </p:cNvPr>
          <p:cNvSpPr>
            <a:spLocks noGrp="1"/>
          </p:cNvSpPr>
          <p:nvPr>
            <p:ph type="sldNum" sz="quarter" idx="12"/>
          </p:nvPr>
        </p:nvSpPr>
        <p:spPr/>
        <p:txBody>
          <a:bodyPr/>
          <a:lstStyle/>
          <a:p>
            <a:fld id="{F2D15FC0-12BD-6240-A7C0-BFD7620632E4}" type="slidenum">
              <a:rPr lang="en-US" smtClean="0"/>
              <a:t>6</a:t>
            </a:fld>
            <a:endParaRPr lang="en-US" dirty="0"/>
          </a:p>
        </p:txBody>
      </p:sp>
      <p:pic>
        <p:nvPicPr>
          <p:cNvPr id="5" name="Content Placeholder 4">
            <a:extLst>
              <a:ext uri="{FF2B5EF4-FFF2-40B4-BE49-F238E27FC236}">
                <a16:creationId xmlns:a16="http://schemas.microsoft.com/office/drawing/2014/main" id="{88BDE1FB-4E04-493A-96CD-55CC9D1497C3}"/>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tretch/>
        </p:blipFill>
        <p:spPr>
          <a:xfrm>
            <a:off x="0" y="450850"/>
            <a:ext cx="4368800" cy="2905125"/>
          </a:xfrm>
          <a:prstGeom prst="rect">
            <a:avLst/>
          </a:prstGeom>
          <a:effectLst>
            <a:softEdge rad="127000"/>
          </a:effectLst>
        </p:spPr>
      </p:pic>
      <p:pic>
        <p:nvPicPr>
          <p:cNvPr id="6" name="Picture 5">
            <a:extLst>
              <a:ext uri="{FF2B5EF4-FFF2-40B4-BE49-F238E27FC236}">
                <a16:creationId xmlns:a16="http://schemas.microsoft.com/office/drawing/2014/main" id="{533E77B0-FB14-4DE4-9A59-133C1F2460B6}"/>
              </a:ext>
            </a:extLst>
          </p:cNvPr>
          <p:cNvPicPr>
            <a:picLocks noChangeAspect="1"/>
          </p:cNvPicPr>
          <p:nvPr/>
        </p:nvPicPr>
        <p:blipFill rotWithShape="1">
          <a:blip r:embed="rId4"/>
          <a:srcRect r="1" b="15636"/>
          <a:stretch/>
        </p:blipFill>
        <p:spPr>
          <a:xfrm>
            <a:off x="457201" y="3712289"/>
            <a:ext cx="5426764" cy="2598174"/>
          </a:xfrm>
          <a:prstGeom prst="rect">
            <a:avLst/>
          </a:prstGeom>
        </p:spPr>
      </p:pic>
      <p:pic>
        <p:nvPicPr>
          <p:cNvPr id="26" name="Content Placeholder 4">
            <a:extLst>
              <a:ext uri="{FF2B5EF4-FFF2-40B4-BE49-F238E27FC236}">
                <a16:creationId xmlns:a16="http://schemas.microsoft.com/office/drawing/2014/main" id="{FCFE2696-4663-4B9D-A0EB-3597252EA3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279" r="5087" b="-1"/>
          <a:stretch/>
        </p:blipFill>
        <p:spPr>
          <a:xfrm>
            <a:off x="6423131" y="321734"/>
            <a:ext cx="5196570" cy="6069922"/>
          </a:xfrm>
          <a:prstGeom prst="rect">
            <a:avLst/>
          </a:prstGeom>
          <a:solidFill>
            <a:schemeClr val="bg2">
              <a:lumMod val="90000"/>
            </a:schemeClr>
          </a:solidFill>
          <a:effectLst>
            <a:softEdge rad="127000"/>
          </a:effectLst>
        </p:spPr>
      </p:pic>
    </p:spTree>
    <p:extLst>
      <p:ext uri="{BB962C8B-B14F-4D97-AF65-F5344CB8AC3E}">
        <p14:creationId xmlns:p14="http://schemas.microsoft.com/office/powerpoint/2010/main" val="297633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47A7-2081-43E0-8E5B-AC65E0C11D2C}"/>
              </a:ext>
            </a:extLst>
          </p:cNvPr>
          <p:cNvSpPr>
            <a:spLocks noGrp="1"/>
          </p:cNvSpPr>
          <p:nvPr>
            <p:ph type="title"/>
          </p:nvPr>
        </p:nvSpPr>
        <p:spPr>
          <a:xfrm>
            <a:off x="1097280" y="-531743"/>
            <a:ext cx="10058400" cy="753125"/>
          </a:xfrm>
        </p:spPr>
        <p:txBody>
          <a:bodyPr>
            <a:noAutofit/>
          </a:bodyPr>
          <a:lstStyle/>
          <a:p>
            <a:pPr algn="ct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E724396-6EF3-4823-B02D-F0C6E68750EA}"/>
              </a:ext>
            </a:extLst>
          </p:cNvPr>
          <p:cNvSpPr>
            <a:spLocks noGrp="1"/>
          </p:cNvSpPr>
          <p:nvPr>
            <p:ph idx="1"/>
          </p:nvPr>
        </p:nvSpPr>
        <p:spPr>
          <a:xfrm>
            <a:off x="933450" y="286604"/>
            <a:ext cx="11207198" cy="4886448"/>
          </a:xfrm>
        </p:spPr>
        <p:txBody>
          <a:bodyPr>
            <a:normAutofit fontScale="25000" lnSpcReduction="20000"/>
          </a:bodyPr>
          <a:lstStyle/>
          <a:p>
            <a:pPr marL="0" indent="0" algn="ctr">
              <a:buNone/>
            </a:pPr>
            <a:r>
              <a:rPr lang="en-US" sz="12800" b="1" dirty="0">
                <a:latin typeface="Times New Roman" panose="02020603050405020304" pitchFamily="18" charset="0"/>
                <a:cs typeface="Times New Roman" panose="02020603050405020304" pitchFamily="18" charset="0"/>
              </a:rPr>
              <a:t>Lovell Research Team: PTSD/Moral Injury/TBI</a:t>
            </a:r>
            <a:endParaRPr lang="en-US" sz="12800" dirty="0">
              <a:latin typeface="Times New Roman" panose="02020603050405020304" pitchFamily="18" charset="0"/>
              <a:cs typeface="Times New Roman" panose="02020603050405020304" pitchFamily="18" charset="0"/>
            </a:endParaRPr>
          </a:p>
          <a:p>
            <a:pPr marL="0" indent="0" algn="ctr">
              <a:buNone/>
            </a:pPr>
            <a:r>
              <a:rPr lang="en-US" sz="11200" dirty="0">
                <a:latin typeface="Times New Roman" panose="02020603050405020304" pitchFamily="18" charset="0"/>
                <a:cs typeface="Times New Roman" panose="02020603050405020304" pitchFamily="18" charset="0"/>
              </a:rPr>
              <a:t>John P. Bair, Ph.D., Bharathi Swaminathan MD</a:t>
            </a:r>
            <a:r>
              <a:rPr lang="en-US" sz="11200" dirty="0"/>
              <a:t>., Dannielle Ciccone-Coutre, Psy.D., Sajoy Varghese, MD., </a:t>
            </a:r>
          </a:p>
          <a:p>
            <a:pPr marL="0" indent="0" algn="ctr">
              <a:buNone/>
            </a:pPr>
            <a:r>
              <a:rPr lang="en-US" sz="11200" dirty="0"/>
              <a:t>Kate Nimrod, MA., Emily A. Sproule, Psy.D.</a:t>
            </a:r>
            <a:endParaRPr lang="en-US" sz="9600" dirty="0"/>
          </a:p>
          <a:p>
            <a:pPr lvl="1"/>
            <a:r>
              <a:rPr lang="en-US" sz="11200" dirty="0">
                <a:latin typeface="Times New Roman" panose="02020603050405020304" pitchFamily="18" charset="0"/>
                <a:cs typeface="Times New Roman" panose="02020603050405020304" pitchFamily="18" charset="0"/>
              </a:rPr>
              <a:t>   1.  Beginning 2012</a:t>
            </a:r>
          </a:p>
          <a:p>
            <a:pPr lvl="1"/>
            <a:r>
              <a:rPr lang="en-US" sz="11200" dirty="0">
                <a:latin typeface="Times New Roman" panose="02020603050405020304" pitchFamily="18" charset="0"/>
                <a:cs typeface="Times New Roman" panose="02020603050405020304" pitchFamily="18" charset="0"/>
              </a:rPr>
              <a:t>   2.  8 Completed Studies</a:t>
            </a:r>
          </a:p>
          <a:p>
            <a:pPr lvl="1"/>
            <a:r>
              <a:rPr lang="en-US" sz="11200" dirty="0">
                <a:latin typeface="Times New Roman" panose="02020603050405020304" pitchFamily="18" charset="0"/>
                <a:cs typeface="Times New Roman" panose="02020603050405020304" pitchFamily="18" charset="0"/>
              </a:rPr>
              <a:t>   3.  2 Active Studies</a:t>
            </a:r>
          </a:p>
          <a:p>
            <a:pPr lvl="1"/>
            <a:r>
              <a:rPr lang="en-US" sz="11200" dirty="0">
                <a:latin typeface="Times New Roman" panose="02020603050405020304" pitchFamily="18" charset="0"/>
                <a:cs typeface="Times New Roman" panose="02020603050405020304" pitchFamily="18" charset="0"/>
              </a:rPr>
              <a:t>   4.  2 in-Preparation Studies </a:t>
            </a:r>
          </a:p>
          <a:p>
            <a:pPr marL="457200" lvl="1" indent="0">
              <a:buNone/>
            </a:pPr>
            <a:r>
              <a:rPr lang="en-US" sz="11200" dirty="0">
                <a:latin typeface="Times New Roman" panose="02020603050405020304" pitchFamily="18" charset="0"/>
                <a:cs typeface="Times New Roman" panose="02020603050405020304" pitchFamily="18" charset="0"/>
              </a:rPr>
              <a:t>           a.  Kyneurinine</a:t>
            </a:r>
          </a:p>
          <a:p>
            <a:pPr marL="457200" lvl="1" indent="0">
              <a:buNone/>
            </a:pPr>
            <a:r>
              <a:rPr lang="en-US" sz="11200" dirty="0">
                <a:latin typeface="Times New Roman" panose="02020603050405020304" pitchFamily="18" charset="0"/>
                <a:cs typeface="Times New Roman" panose="02020603050405020304" pitchFamily="18" charset="0"/>
              </a:rPr>
              <a:t>           b.  Eyetracking</a:t>
            </a:r>
          </a:p>
          <a:p>
            <a:pPr marL="457200" lvl="1" indent="0">
              <a:buNone/>
            </a:pPr>
            <a:endParaRPr lang="en-US" sz="11200" dirty="0">
              <a:latin typeface="Times New Roman" panose="02020603050405020304" pitchFamily="18" charset="0"/>
              <a:cs typeface="Times New Roman" panose="02020603050405020304" pitchFamily="18" charset="0"/>
            </a:endParaRPr>
          </a:p>
          <a:p>
            <a:pPr lvl="1"/>
            <a:r>
              <a:rPr lang="en-US" sz="11200" dirty="0">
                <a:latin typeface="Times New Roman" panose="02020603050405020304" pitchFamily="18" charset="0"/>
                <a:cs typeface="Times New Roman" panose="02020603050405020304" pitchFamily="18" charset="0"/>
              </a:rPr>
              <a:t>Total: 12</a:t>
            </a:r>
          </a:p>
          <a:p>
            <a:pPr algn="ctr"/>
            <a:endParaRPr lang="en-US" sz="3200" dirty="0"/>
          </a:p>
        </p:txBody>
      </p:sp>
    </p:spTree>
    <p:extLst>
      <p:ext uri="{BB962C8B-B14F-4D97-AF65-F5344CB8AC3E}">
        <p14:creationId xmlns:p14="http://schemas.microsoft.com/office/powerpoint/2010/main" val="88267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6DCBFD78-7457-42FC-9143-382541E36529}"/>
              </a:ext>
            </a:extLst>
          </p:cNvPr>
          <p:cNvSpPr>
            <a:spLocks noGrp="1" noChangeArrowheads="1"/>
          </p:cNvSpPr>
          <p:nvPr>
            <p:ph type="title"/>
          </p:nvPr>
        </p:nvSpPr>
        <p:spPr>
          <a:xfrm>
            <a:off x="609600" y="142820"/>
            <a:ext cx="10972800" cy="1143000"/>
          </a:xfrm>
        </p:spPr>
        <p:txBody>
          <a:bodyPr/>
          <a:lstStyle/>
          <a:p>
            <a:pPr>
              <a:lnSpc>
                <a:spcPct val="100000"/>
              </a:lnSpc>
              <a:tabLst>
                <a:tab pos="609585" algn="l"/>
                <a:tab pos="1219170" algn="l"/>
                <a:tab pos="1828754" algn="l"/>
                <a:tab pos="2438339" algn="l"/>
                <a:tab pos="3047924" algn="l"/>
                <a:tab pos="3657509" algn="l"/>
                <a:tab pos="4267093" algn="l"/>
                <a:tab pos="4876678" algn="l"/>
                <a:tab pos="5486263" algn="l"/>
                <a:tab pos="6095848" algn="l"/>
                <a:tab pos="6705432" algn="l"/>
                <a:tab pos="7315017" algn="l"/>
                <a:tab pos="7924602" algn="l"/>
                <a:tab pos="8534187" algn="l"/>
                <a:tab pos="9143771" algn="l"/>
                <a:tab pos="9753356" algn="l"/>
                <a:tab pos="10362941" algn="l"/>
                <a:tab pos="10972526" algn="l"/>
              </a:tabLst>
            </a:pPr>
            <a:r>
              <a:rPr lang="en-US" altLang="en-US" sz="4800" dirty="0">
                <a:latin typeface="+mn-lt"/>
              </a:rPr>
              <a:t>Eye-Tracking </a:t>
            </a:r>
          </a:p>
        </p:txBody>
      </p:sp>
      <p:sp>
        <p:nvSpPr>
          <p:cNvPr id="9219" name="Rectangle 2">
            <a:extLst>
              <a:ext uri="{FF2B5EF4-FFF2-40B4-BE49-F238E27FC236}">
                <a16:creationId xmlns:a16="http://schemas.microsoft.com/office/drawing/2014/main" id="{01882E35-D314-41A4-8284-A0604D718453}"/>
              </a:ext>
            </a:extLst>
          </p:cNvPr>
          <p:cNvSpPr>
            <a:spLocks noGrp="1" noChangeArrowheads="1"/>
          </p:cNvSpPr>
          <p:nvPr>
            <p:ph idx="1"/>
          </p:nvPr>
        </p:nvSpPr>
        <p:spPr>
          <a:xfrm>
            <a:off x="225288" y="1280641"/>
            <a:ext cx="3460876" cy="4431405"/>
          </a:xfrm>
        </p:spPr>
        <p:txBody>
          <a:bodyPr>
            <a:normAutofit/>
          </a:bodyPr>
          <a:lstStyle/>
          <a:p>
            <a:pPr marL="609585" indent="-455073">
              <a:lnSpc>
                <a:spcPct val="100000"/>
              </a:lnSpc>
              <a:spcBef>
                <a:spcPts val="800"/>
              </a:spcBef>
              <a:spcAft>
                <a:spcPct val="0"/>
              </a:spcAft>
              <a:buClr>
                <a:schemeClr val="tx1"/>
              </a:buClr>
              <a:buSzPct val="166000"/>
              <a:tabLst>
                <a:tab pos="609585" algn="l"/>
                <a:tab pos="1219170" algn="l"/>
                <a:tab pos="1828754" algn="l"/>
                <a:tab pos="2438339" algn="l"/>
                <a:tab pos="3047924" algn="l"/>
                <a:tab pos="3657509" algn="l"/>
                <a:tab pos="4267093" algn="l"/>
                <a:tab pos="4876678" algn="l"/>
                <a:tab pos="5486263" algn="l"/>
              </a:tabLst>
            </a:pPr>
            <a:r>
              <a:rPr lang="en-US" altLang="en-US" b="1" dirty="0"/>
              <a:t>What is Eye-Tracking?</a:t>
            </a:r>
          </a:p>
          <a:p>
            <a:pPr marL="609585" indent="-455073">
              <a:lnSpc>
                <a:spcPct val="100000"/>
              </a:lnSpc>
              <a:spcBef>
                <a:spcPts val="800"/>
              </a:spcBef>
              <a:spcAft>
                <a:spcPct val="0"/>
              </a:spcAft>
              <a:buClr>
                <a:schemeClr val="tx1"/>
              </a:buClr>
              <a:buSzPct val="166000"/>
              <a:tabLst>
                <a:tab pos="609585" algn="l"/>
                <a:tab pos="1219170" algn="l"/>
                <a:tab pos="1828754" algn="l"/>
                <a:tab pos="2438339" algn="l"/>
                <a:tab pos="3047924" algn="l"/>
                <a:tab pos="3657509" algn="l"/>
                <a:tab pos="4267093" algn="l"/>
                <a:tab pos="4876678" algn="l"/>
                <a:tab pos="5486263" algn="l"/>
              </a:tabLst>
            </a:pPr>
            <a:r>
              <a:rPr lang="en-US" altLang="en-US" b="1" dirty="0"/>
              <a:t>Eye-Tracking is an established methodology for:</a:t>
            </a:r>
          </a:p>
          <a:p>
            <a:pPr marL="1219170" lvl="1" indent="-455073">
              <a:lnSpc>
                <a:spcPct val="100000"/>
              </a:lnSpc>
              <a:spcBef>
                <a:spcPts val="651"/>
              </a:spcBef>
              <a:spcAft>
                <a:spcPct val="0"/>
              </a:spcAft>
              <a:buClr>
                <a:schemeClr val="tx1"/>
              </a:buClr>
              <a:tabLst>
                <a:tab pos="609585" algn="l"/>
                <a:tab pos="1219170" algn="l"/>
                <a:tab pos="1828754" algn="l"/>
                <a:tab pos="2438339" algn="l"/>
                <a:tab pos="3047924" algn="l"/>
                <a:tab pos="3657509" algn="l"/>
                <a:tab pos="4267093" algn="l"/>
                <a:tab pos="4876678" algn="l"/>
                <a:tab pos="5486263" algn="l"/>
              </a:tabLst>
            </a:pPr>
            <a:r>
              <a:rPr lang="en-US" altLang="en-US" sz="2000" b="1" dirty="0"/>
              <a:t>ADD/ADHD</a:t>
            </a:r>
          </a:p>
          <a:p>
            <a:pPr marL="1219170" lvl="1" indent="-455073">
              <a:lnSpc>
                <a:spcPct val="100000"/>
              </a:lnSpc>
              <a:spcBef>
                <a:spcPts val="651"/>
              </a:spcBef>
              <a:spcAft>
                <a:spcPct val="0"/>
              </a:spcAft>
              <a:buClr>
                <a:schemeClr val="tx1"/>
              </a:buClr>
              <a:tabLst>
                <a:tab pos="609585" algn="l"/>
                <a:tab pos="1219170" algn="l"/>
                <a:tab pos="1828754" algn="l"/>
                <a:tab pos="2438339" algn="l"/>
                <a:tab pos="3047924" algn="l"/>
                <a:tab pos="3657509" algn="l"/>
                <a:tab pos="4267093" algn="l"/>
                <a:tab pos="4876678" algn="l"/>
                <a:tab pos="5486263" algn="l"/>
              </a:tabLst>
            </a:pPr>
            <a:r>
              <a:rPr lang="en-US" altLang="en-US" sz="2000" b="1" dirty="0"/>
              <a:t>Autism</a:t>
            </a:r>
          </a:p>
          <a:p>
            <a:pPr marL="1219170" lvl="1" indent="-455073">
              <a:lnSpc>
                <a:spcPct val="100000"/>
              </a:lnSpc>
              <a:spcBef>
                <a:spcPts val="651"/>
              </a:spcBef>
              <a:spcAft>
                <a:spcPct val="0"/>
              </a:spcAft>
              <a:buClr>
                <a:schemeClr val="tx1"/>
              </a:buClr>
              <a:tabLst>
                <a:tab pos="609585" algn="l"/>
                <a:tab pos="1219170" algn="l"/>
                <a:tab pos="1828754" algn="l"/>
                <a:tab pos="2438339" algn="l"/>
                <a:tab pos="3047924" algn="l"/>
                <a:tab pos="3657509" algn="l"/>
                <a:tab pos="4267093" algn="l"/>
                <a:tab pos="4876678" algn="l"/>
                <a:tab pos="5486263" algn="l"/>
              </a:tabLst>
            </a:pPr>
            <a:r>
              <a:rPr lang="en-US" altLang="en-US" sz="2000" b="1" dirty="0"/>
              <a:t>Schizophrenia</a:t>
            </a:r>
          </a:p>
          <a:p>
            <a:pPr marL="1219170" lvl="1" indent="-455073">
              <a:lnSpc>
                <a:spcPct val="100000"/>
              </a:lnSpc>
              <a:spcBef>
                <a:spcPts val="651"/>
              </a:spcBef>
              <a:spcAft>
                <a:spcPct val="0"/>
              </a:spcAft>
              <a:buClr>
                <a:schemeClr val="tx1"/>
              </a:buClr>
              <a:tabLst>
                <a:tab pos="609585" algn="l"/>
                <a:tab pos="1219170" algn="l"/>
                <a:tab pos="1828754" algn="l"/>
                <a:tab pos="2438339" algn="l"/>
                <a:tab pos="3047924" algn="l"/>
                <a:tab pos="3657509" algn="l"/>
                <a:tab pos="4267093" algn="l"/>
                <a:tab pos="4876678" algn="l"/>
                <a:tab pos="5486263" algn="l"/>
              </a:tabLst>
            </a:pPr>
            <a:r>
              <a:rPr lang="en-US" altLang="en-US" sz="2000" b="1" dirty="0"/>
              <a:t>Dyslexia</a:t>
            </a:r>
          </a:p>
          <a:p>
            <a:pPr marL="1219170" lvl="1" indent="-455073">
              <a:lnSpc>
                <a:spcPct val="100000"/>
              </a:lnSpc>
              <a:spcBef>
                <a:spcPts val="651"/>
              </a:spcBef>
              <a:spcAft>
                <a:spcPct val="0"/>
              </a:spcAft>
              <a:buClr>
                <a:schemeClr val="tx1"/>
              </a:buClr>
              <a:tabLst>
                <a:tab pos="609585" algn="l"/>
                <a:tab pos="1219170" algn="l"/>
                <a:tab pos="1828754" algn="l"/>
                <a:tab pos="2438339" algn="l"/>
                <a:tab pos="3047924" algn="l"/>
                <a:tab pos="3657509" algn="l"/>
                <a:tab pos="4267093" algn="l"/>
                <a:tab pos="4876678" algn="l"/>
                <a:tab pos="5486263" algn="l"/>
              </a:tabLst>
            </a:pPr>
            <a:r>
              <a:rPr lang="en-US" altLang="en-US" sz="2000" b="1" dirty="0"/>
              <a:t>Alzheimer's  </a:t>
            </a:r>
          </a:p>
        </p:txBody>
      </p:sp>
      <p:sp>
        <p:nvSpPr>
          <p:cNvPr id="2" name="Slide Number Placeholder 1">
            <a:extLst>
              <a:ext uri="{FF2B5EF4-FFF2-40B4-BE49-F238E27FC236}">
                <a16:creationId xmlns:a16="http://schemas.microsoft.com/office/drawing/2014/main" id="{0901463B-3C0F-40B7-B825-55600D7A69E8}"/>
              </a:ext>
            </a:extLst>
          </p:cNvPr>
          <p:cNvSpPr>
            <a:spLocks noGrp="1"/>
          </p:cNvSpPr>
          <p:nvPr>
            <p:ph type="sldNum" sz="quarter" idx="12"/>
          </p:nvPr>
        </p:nvSpPr>
        <p:spPr/>
        <p:txBody>
          <a:bodyPr/>
          <a:lstStyle/>
          <a:p>
            <a:r>
              <a:rPr lang="en-US" dirty="0"/>
              <a:t>8</a:t>
            </a:r>
          </a:p>
        </p:txBody>
      </p:sp>
      <p:pic>
        <p:nvPicPr>
          <p:cNvPr id="9220" name="Picture 3">
            <a:extLst>
              <a:ext uri="{FF2B5EF4-FFF2-40B4-BE49-F238E27FC236}">
                <a16:creationId xmlns:a16="http://schemas.microsoft.com/office/drawing/2014/main" id="{1751948F-D903-4F0E-9DB2-C14DBABE5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63" y="1145954"/>
            <a:ext cx="5906386" cy="42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a:extLst>
              <a:ext uri="{FF2B5EF4-FFF2-40B4-BE49-F238E27FC236}">
                <a16:creationId xmlns:a16="http://schemas.microsoft.com/office/drawing/2014/main" id="{7F02B859-ECB7-42AF-AEDA-C813C9120F05}"/>
              </a:ext>
            </a:extLst>
          </p:cNvPr>
          <p:cNvPicPr>
            <a:picLocks noChangeAspect="1"/>
          </p:cNvPicPr>
          <p:nvPr/>
        </p:nvPicPr>
        <p:blipFill>
          <a:blip r:embed="rId4"/>
          <a:stretch>
            <a:fillRect/>
          </a:stretch>
        </p:blipFill>
        <p:spPr>
          <a:xfrm>
            <a:off x="7890654" y="4002344"/>
            <a:ext cx="3943538" cy="2605552"/>
          </a:xfrm>
          <a:prstGeom prst="rect">
            <a:avLst/>
          </a:prstGeom>
          <a:ln>
            <a:solidFill>
              <a:schemeClr val="tx1"/>
            </a:solidFill>
          </a:ln>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70774" y="409299"/>
            <a:ext cx="4997831" cy="3793319"/>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6358463" y="409299"/>
            <a:ext cx="5057758" cy="3793319"/>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870774" y="4467175"/>
            <a:ext cx="3342653" cy="2208539"/>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7768570" y="4467174"/>
            <a:ext cx="3647651" cy="2208539"/>
          </a:xfrm>
          <a:prstGeom prst="rect">
            <a:avLst/>
          </a:prstGeom>
          <a:ln>
            <a:solidFill>
              <a:schemeClr val="tx1"/>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8639" y="4467174"/>
            <a:ext cx="2944719" cy="2208539"/>
          </a:xfrm>
          <a:prstGeom prst="rect">
            <a:avLst/>
          </a:prstGeom>
          <a:ln>
            <a:solidFill>
              <a:schemeClr val="tx1"/>
            </a:solidFill>
          </a:ln>
        </p:spPr>
      </p:pic>
    </p:spTree>
    <p:extLst>
      <p:ext uri="{BB962C8B-B14F-4D97-AF65-F5344CB8AC3E}">
        <p14:creationId xmlns:p14="http://schemas.microsoft.com/office/powerpoint/2010/main" val="1690092428"/>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32310</TotalTime>
  <Words>3000</Words>
  <Application>Microsoft Office PowerPoint</Application>
  <PresentationFormat>Widescreen</PresentationFormat>
  <Paragraphs>208</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-apple-system</vt:lpstr>
      <vt:lpstr>Arial</vt:lpstr>
      <vt:lpstr>Calibri</vt:lpstr>
      <vt:lpstr>Gill Sans MT</vt:lpstr>
      <vt:lpstr>Times New Roman</vt:lpstr>
      <vt:lpstr>Wingdings</vt:lpstr>
      <vt:lpstr>Gallery</vt:lpstr>
      <vt:lpstr>MOAA Presentation 06/25/2023  “Creating Hope” Researching Moral Compass, Moral  Distress, Moral Injury in Veterans  Barrington Rotary Club 06/08/2023  John P. Bair, Ph.D., Colonel Chris O’Donnell, U.S.S. Marine Retired, Katherine Nimrod, MA. Pastoral Counselor </vt:lpstr>
      <vt:lpstr>DSM-5 Criteria for PTSD</vt:lpstr>
      <vt:lpstr>MORAL COMPASS</vt:lpstr>
      <vt:lpstr>PowerPoint Presentation</vt:lpstr>
      <vt:lpstr>Moral Injury Examples Among Veterans</vt:lpstr>
      <vt:lpstr>PowerPoint Presentation</vt:lpstr>
      <vt:lpstr>PowerPoint Presentation</vt:lpstr>
      <vt:lpstr>Eye-Tracking </vt:lpstr>
      <vt:lpstr>PowerPoint Presentation</vt:lpstr>
      <vt:lpstr>Six Steps to Self Forgiveness Worthington (2012)</vt:lpstr>
      <vt:lpstr>Personal Accounts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Patrick Bair</dc:creator>
  <cp:lastModifiedBy>Chappy Ferrer</cp:lastModifiedBy>
  <cp:revision>45</cp:revision>
  <dcterms:created xsi:type="dcterms:W3CDTF">2021-10-05T18:34:54Z</dcterms:created>
  <dcterms:modified xsi:type="dcterms:W3CDTF">2023-09-19T23:11:05Z</dcterms:modified>
</cp:coreProperties>
</file>